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57" r:id="rId4"/>
    <p:sldId id="258" r:id="rId5"/>
    <p:sldId id="259" r:id="rId6"/>
    <p:sldId id="260" r:id="rId7"/>
    <p:sldId id="261" r:id="rId8"/>
    <p:sldId id="323" r:id="rId9"/>
    <p:sldId id="319" r:id="rId10"/>
    <p:sldId id="320" r:id="rId11"/>
    <p:sldId id="322" r:id="rId12"/>
    <p:sldId id="32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1" r:id="rId41"/>
    <p:sldId id="292" r:id="rId42"/>
    <p:sldId id="293" r:id="rId43"/>
    <p:sldId id="294" r:id="rId44"/>
    <p:sldId id="295" r:id="rId45"/>
    <p:sldId id="296" r:id="rId46"/>
    <p:sldId id="297" r:id="rId47"/>
    <p:sldId id="298" r:id="rId48"/>
    <p:sldId id="299" r:id="rId49"/>
    <p:sldId id="300" r:id="rId50"/>
    <p:sldId id="301" r:id="rId51"/>
    <p:sldId id="303" r:id="rId52"/>
    <p:sldId id="304" r:id="rId53"/>
    <p:sldId id="305" r:id="rId54"/>
    <p:sldId id="307" r:id="rId55"/>
    <p:sldId id="308" r:id="rId56"/>
    <p:sldId id="313" r:id="rId57"/>
    <p:sldId id="310" r:id="rId58"/>
    <p:sldId id="312" r:id="rId59"/>
    <p:sldId id="309" r:id="rId60"/>
    <p:sldId id="31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F93"/>
    <a:srgbClr val="E98C40"/>
    <a:srgbClr val="4EAB3D"/>
    <a:srgbClr val="7188BA"/>
    <a:srgbClr val="D7455C"/>
    <a:srgbClr val="FFC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94660"/>
  </p:normalViewPr>
  <p:slideViewPr>
    <p:cSldViewPr snapToGrid="0">
      <p:cViewPr varScale="1">
        <p:scale>
          <a:sx n="47" d="100"/>
          <a:sy n="47" d="100"/>
        </p:scale>
        <p:origin x="5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3454-B52E-4D43-A74C-61F33E37C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4411D3-AB69-4988-AD79-7165E3440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59DFDB-A326-4178-98F8-FCAB6A0C1A5D}"/>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5" name="Footer Placeholder 4">
            <a:extLst>
              <a:ext uri="{FF2B5EF4-FFF2-40B4-BE49-F238E27FC236}">
                <a16:creationId xmlns:a16="http://schemas.microsoft.com/office/drawing/2014/main" id="{134D34DD-CD0F-4147-BD60-F9415F94B9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2D1D32-AB5A-4DDE-8CB4-5389B0D78A9F}"/>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73256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7775-EA8C-42B3-9344-EC9E506092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102B2B-7B08-46DA-9114-B9C4BE2F4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C4F2FA-26EE-46EC-9BDD-DC51E2168911}"/>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5" name="Footer Placeholder 4">
            <a:extLst>
              <a:ext uri="{FF2B5EF4-FFF2-40B4-BE49-F238E27FC236}">
                <a16:creationId xmlns:a16="http://schemas.microsoft.com/office/drawing/2014/main" id="{498B5CE0-3748-4453-AEF6-995ECC271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5CF81-1B38-4908-9742-CB7B4A6B9682}"/>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411969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60578-1349-40B3-817B-EF6BD235D0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94B0F8-F6E9-46CE-8A35-085B232518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CCC936-0493-45E3-AF16-B7A4AC256BB1}"/>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5" name="Footer Placeholder 4">
            <a:extLst>
              <a:ext uri="{FF2B5EF4-FFF2-40B4-BE49-F238E27FC236}">
                <a16:creationId xmlns:a16="http://schemas.microsoft.com/office/drawing/2014/main" id="{D591F010-0B63-4458-8665-CABBE6BC4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91114A-850C-4359-953E-C4CFD5BF664F}"/>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334717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2935-E999-492B-84BE-B22B41CF87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78FF9-FE93-445E-9150-E8B259ED8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891C8-3243-47CC-BAB8-A1849E788542}"/>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5" name="Footer Placeholder 4">
            <a:extLst>
              <a:ext uri="{FF2B5EF4-FFF2-40B4-BE49-F238E27FC236}">
                <a16:creationId xmlns:a16="http://schemas.microsoft.com/office/drawing/2014/main" id="{1545A50B-8438-4C6F-8F66-F1143C7B85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9252F0-79AF-4E9D-92BA-9B058218DB68}"/>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4022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8C8E-8185-4C06-8919-94F895056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CD6D5A-31B6-4914-BBCE-9832187FC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ED8160-191A-41C8-9DCE-6B79CC3229A5}"/>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5" name="Footer Placeholder 4">
            <a:extLst>
              <a:ext uri="{FF2B5EF4-FFF2-40B4-BE49-F238E27FC236}">
                <a16:creationId xmlns:a16="http://schemas.microsoft.com/office/drawing/2014/main" id="{1C2FFF01-9971-43A4-9A53-310760DD14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B7FD2-8CF4-48B2-B643-BA8E58922901}"/>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362668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8920-D10A-4776-93CB-04735EB612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DE880B-D71B-4DEF-A326-60625DFA1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94E112-D7E6-4BF2-A73A-3E7DA0357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5B766D-0C71-4AD7-A5D7-6B8EC09B72AD}"/>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6" name="Footer Placeholder 5">
            <a:extLst>
              <a:ext uri="{FF2B5EF4-FFF2-40B4-BE49-F238E27FC236}">
                <a16:creationId xmlns:a16="http://schemas.microsoft.com/office/drawing/2014/main" id="{B5FA28B5-B641-494F-AA27-BF4EC36808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AE166C-3DEB-4A44-890C-99C5DAF026FB}"/>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268317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927B-82B4-4652-AE4B-908C1FFF54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47DCE6-24AA-4BC6-AFDB-060CAAF9D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CF13F-DC5D-40FB-B9A8-11459F280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81978B-A110-4CC9-9AA8-BCC58BBD9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3F4249-7336-4881-9EB0-F52415E92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5C09BD-DAAE-4E73-A417-C8AB55F80DF6}"/>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8" name="Footer Placeholder 7">
            <a:extLst>
              <a:ext uri="{FF2B5EF4-FFF2-40B4-BE49-F238E27FC236}">
                <a16:creationId xmlns:a16="http://schemas.microsoft.com/office/drawing/2014/main" id="{D9AF4FAA-AA50-402D-BADF-753328B2FE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66AAB2-4A44-44B9-A457-561AC0420F13}"/>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210693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C7D2-603A-4EAC-A682-C02B25F6FB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1C6434-2C77-4953-B4A9-323342AA79D9}"/>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4" name="Footer Placeholder 3">
            <a:extLst>
              <a:ext uri="{FF2B5EF4-FFF2-40B4-BE49-F238E27FC236}">
                <a16:creationId xmlns:a16="http://schemas.microsoft.com/office/drawing/2014/main" id="{38DC5004-6D06-467E-AE1F-181C8C104C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9B5C67-722D-4CCC-AB64-7E171057961C}"/>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323923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4021F-147C-4230-B763-29258EC1D8D4}"/>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3" name="Footer Placeholder 2">
            <a:extLst>
              <a:ext uri="{FF2B5EF4-FFF2-40B4-BE49-F238E27FC236}">
                <a16:creationId xmlns:a16="http://schemas.microsoft.com/office/drawing/2014/main" id="{0DC2208A-45A5-4A36-AA3B-794FCDF8AC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425E46-987D-4094-BC4C-A324F0A5FB30}"/>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239302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A01C-B906-41E4-9245-4573AED30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C1609-765E-4451-A7E9-B57F2316B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8BDF80-D619-4E84-A568-1FF3A38BF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F1B8A-B987-4CC2-9D0D-350BA5F9B634}"/>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6" name="Footer Placeholder 5">
            <a:extLst>
              <a:ext uri="{FF2B5EF4-FFF2-40B4-BE49-F238E27FC236}">
                <a16:creationId xmlns:a16="http://schemas.microsoft.com/office/drawing/2014/main" id="{7077A861-764A-4A62-8409-007CBC4622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05BA74-5EB8-4462-984A-6258707BC280}"/>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139380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1E6D-664E-4999-A223-F4DD5A4A3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2088F4-71BC-492B-BEB7-7DC2B53FC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7687EB-AD78-45EA-860D-FF778DA42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E93AB-0A71-4D97-91B5-8A8D63997999}"/>
              </a:ext>
            </a:extLst>
          </p:cNvPr>
          <p:cNvSpPr>
            <a:spLocks noGrp="1"/>
          </p:cNvSpPr>
          <p:nvPr>
            <p:ph type="dt" sz="half" idx="10"/>
          </p:nvPr>
        </p:nvSpPr>
        <p:spPr/>
        <p:txBody>
          <a:bodyPr/>
          <a:lstStyle/>
          <a:p>
            <a:fld id="{F45816A1-B69A-4A06-A7F9-24C78BD68447}" type="datetimeFigureOut">
              <a:rPr lang="en-GB" smtClean="0"/>
              <a:t>19/02/2021</a:t>
            </a:fld>
            <a:endParaRPr lang="en-GB"/>
          </a:p>
        </p:txBody>
      </p:sp>
      <p:sp>
        <p:nvSpPr>
          <p:cNvPr id="6" name="Footer Placeholder 5">
            <a:extLst>
              <a:ext uri="{FF2B5EF4-FFF2-40B4-BE49-F238E27FC236}">
                <a16:creationId xmlns:a16="http://schemas.microsoft.com/office/drawing/2014/main" id="{FD69611C-0697-4799-97AF-588E4BCAA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151E0-3FF2-4322-97DE-DD45FE0430ED}"/>
              </a:ext>
            </a:extLst>
          </p:cNvPr>
          <p:cNvSpPr>
            <a:spLocks noGrp="1"/>
          </p:cNvSpPr>
          <p:nvPr>
            <p:ph type="sldNum" sz="quarter" idx="12"/>
          </p:nvPr>
        </p:nvSpPr>
        <p:spPr/>
        <p:txBody>
          <a:bodyPr/>
          <a:lstStyle/>
          <a:p>
            <a:fld id="{3084230F-00DC-464D-B5EE-9805EA1D1DF3}" type="slidenum">
              <a:rPr lang="en-GB" smtClean="0"/>
              <a:t>‹#›</a:t>
            </a:fld>
            <a:endParaRPr lang="en-GB"/>
          </a:p>
        </p:txBody>
      </p:sp>
    </p:spTree>
    <p:extLst>
      <p:ext uri="{BB962C8B-B14F-4D97-AF65-F5344CB8AC3E}">
        <p14:creationId xmlns:p14="http://schemas.microsoft.com/office/powerpoint/2010/main" val="228811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7C66F-D55E-4B17-96AB-D9A402AC1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84F6F1-12AC-4D80-9215-428F3C036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E9021-0986-4D08-952C-E8E04D796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816A1-B69A-4A06-A7F9-24C78BD68447}" type="datetimeFigureOut">
              <a:rPr lang="en-GB" smtClean="0"/>
              <a:t>19/02/2021</a:t>
            </a:fld>
            <a:endParaRPr lang="en-GB"/>
          </a:p>
        </p:txBody>
      </p:sp>
      <p:sp>
        <p:nvSpPr>
          <p:cNvPr id="5" name="Footer Placeholder 4">
            <a:extLst>
              <a:ext uri="{FF2B5EF4-FFF2-40B4-BE49-F238E27FC236}">
                <a16:creationId xmlns:a16="http://schemas.microsoft.com/office/drawing/2014/main" id="{625DD72B-2859-42EF-9077-7FA84E839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D2EB7D-9458-4E8D-976B-866416ABA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4230F-00DC-464D-B5EE-9805EA1D1DF3}" type="slidenum">
              <a:rPr lang="en-GB" smtClean="0"/>
              <a:t>‹#›</a:t>
            </a:fld>
            <a:endParaRPr lang="en-GB"/>
          </a:p>
        </p:txBody>
      </p:sp>
    </p:spTree>
    <p:extLst>
      <p:ext uri="{BB962C8B-B14F-4D97-AF65-F5344CB8AC3E}">
        <p14:creationId xmlns:p14="http://schemas.microsoft.com/office/powerpoint/2010/main" val="223762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necsu.nencicsmentalhealth@nhs.ne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hyperlink" Target="https://www.peninsulagrouplimited.com/services/eap-employee-assistance-programm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ntalhealthatwork.org.uk/" TargetMode="External"/><Relationship Id="rId7" Type="http://schemas.openxmlformats.org/officeDocument/2006/relationships/image" Target="../media/image2.svg"/><Relationship Id="rId2" Type="http://schemas.openxmlformats.org/officeDocument/2006/relationships/hyperlink" Target="https://www.bitc.org.uk/toolkit/mental-health-for-employers-toolkit/"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hyperlink" Target="https://www.mind.org.uk/workpla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news/psychological-first-aid-in-emergencies-training-for-frontline-staff-and-volunteers" TargetMode="External"/><Relationship Id="rId2" Type="http://schemas.openxmlformats.org/officeDocument/2006/relationships/hyperlink" Target="https://www.mind.org.uk/workplace/training-consultancy/e-learning/?ctaId=/workplace/training-consultancy/slices/elearning-offer/" TargetMode="Externa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killsforcare.org.uk/" TargetMode="External"/><Relationship Id="rId2" Type="http://schemas.openxmlformats.org/officeDocument/2006/relationships/hyperlink" Target="https://mhfaengland.org/organisations/workplace/2-da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hythmiabreathonline.thinkific.com/courses/resilience-mind-and-rhythm" TargetMode="External"/><Relationship Id="rId2" Type="http://schemas.openxmlformats.org/officeDocument/2006/relationships/hyperlink" Target="https://beyond-coaching.co.uk/nhs-online-toolk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hythmiabreathonline.thinkific.com/courses/resilience-mind-and-rhyth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mindfulnessinitiativ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51.xml"/><Relationship Id="rId18" Type="http://schemas.openxmlformats.org/officeDocument/2006/relationships/image" Target="../media/image4.svg"/><Relationship Id="rId3" Type="http://schemas.openxmlformats.org/officeDocument/2006/relationships/slide" Target="slide9.xml"/><Relationship Id="rId7" Type="http://schemas.openxmlformats.org/officeDocument/2006/relationships/slide" Target="slide21.xml"/><Relationship Id="rId12" Type="http://schemas.openxmlformats.org/officeDocument/2006/relationships/slide" Target="slide40.xml"/><Relationship Id="rId17" Type="http://schemas.openxmlformats.org/officeDocument/2006/relationships/image" Target="../media/image3.png"/><Relationship Id="rId2" Type="http://schemas.openxmlformats.org/officeDocument/2006/relationships/slide" Target="slide3.xml"/><Relationship Id="rId16" Type="http://schemas.openxmlformats.org/officeDocument/2006/relationships/image" Target="../media/image2.svg"/><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8.xml"/><Relationship Id="rId5" Type="http://schemas.openxmlformats.org/officeDocument/2006/relationships/slide" Target="slide14.xml"/><Relationship Id="rId15" Type="http://schemas.openxmlformats.org/officeDocument/2006/relationships/image" Target="../media/image1.png"/><Relationship Id="rId10"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zerosuicidealliance.com/training/" TargetMode="External"/><Relationship Id="rId2" Type="http://schemas.openxmlformats.org/officeDocument/2006/relationships/hyperlink" Target="https://www.selfcarepsycholog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istening-ear.co.uk/refer" TargetMode="External"/><Relationship Id="rId7" Type="http://schemas.openxmlformats.org/officeDocument/2006/relationships/image" Target="../media/image2.svg"/><Relationship Id="rId2" Type="http://schemas.openxmlformats.org/officeDocument/2006/relationships/hyperlink" Target="https://www.nhs.uk/oneyou/every-mind-matter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hyperlink" Target="https://www.samaritans.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nd.org.uk/information-support/coronavirus/coping-as-a-key-worker" TargetMode="External"/><Relationship Id="rId2" Type="http://schemas.openxmlformats.org/officeDocument/2006/relationships/hyperlink" Target="https://www.homecareinsight.co.uk/care-workers-get-who-advice-on-managing-mental-health-amid-coronavirus-outbreak/" TargetMode="External"/><Relationship Id="rId1" Type="http://schemas.openxmlformats.org/officeDocument/2006/relationships/slideLayout" Target="../slideLayouts/slideLayout2.xml"/><Relationship Id="rId4" Type="http://schemas.openxmlformats.org/officeDocument/2006/relationships/hyperlink" Target="https://www.mind.org.uk/information-support/coronavirus/coronavirus-and-your-wellbe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hs.uk/conditions/stress-anxiety-depression/reduce-stress/" TargetMode="External"/><Relationship Id="rId7" Type="http://schemas.openxmlformats.org/officeDocument/2006/relationships/image" Target="../media/image2.svg"/><Relationship Id="rId2" Type="http://schemas.openxmlformats.org/officeDocument/2006/relationships/hyperlink" Target="https://people.nhs.uk/help/"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hyperlink" Target="https://www.hse.gov.uk/stress/mental-health.htm"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qni.org.uk/help-for-nurses/talktous/" TargetMode="External"/><Relationship Id="rId7" Type="http://schemas.openxmlformats.org/officeDocument/2006/relationships/slide" Target="slide2.xml"/><Relationship Id="rId2" Type="http://schemas.openxmlformats.org/officeDocument/2006/relationships/hyperlink" Target="https://workforce.adultsocialcare.uk/join" TargetMode="External"/><Relationship Id="rId1" Type="http://schemas.openxmlformats.org/officeDocument/2006/relationships/slideLayout" Target="../slideLayouts/slideLayout2.xml"/><Relationship Id="rId6" Type="http://schemas.openxmlformats.org/officeDocument/2006/relationships/hyperlink" Target="https://www.thecareworkerscharity.org.uk/" TargetMode="External"/><Relationship Id="rId5" Type="http://schemas.openxmlformats.org/officeDocument/2006/relationships/hyperlink" Target="https://www.kingshealthpartners.org/our-work/mind-and-body/staff-health-and-wellbeing" TargetMode="External"/><Relationship Id="rId4" Type="http://schemas.openxmlformats.org/officeDocument/2006/relationships/hyperlink" Target="https://www.openchange.co.uk/open-change-covid-19/" TargetMode="External"/><Relationship Id="rId9" Type="http://schemas.openxmlformats.org/officeDocument/2006/relationships/image" Target="../media/image2.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 Target="slide2.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7.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ovid.minded.org.uk/helping-each-oth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covid.minded.org.uk/helping-each-othe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DCA50EA-3915-42BC-B7E8-6C455CB623FB}"/>
              </a:ext>
            </a:extLst>
          </p:cNvPr>
          <p:cNvSpPr>
            <a:spLocks noGrp="1"/>
          </p:cNvSpPr>
          <p:nvPr>
            <p:ph type="ctrTitle"/>
          </p:nvPr>
        </p:nvSpPr>
        <p:spPr>
          <a:xfrm>
            <a:off x="133433" y="1026144"/>
            <a:ext cx="5327073" cy="3072015"/>
          </a:xfrm>
        </p:spPr>
        <p:txBody>
          <a:bodyPr anchor="b">
            <a:normAutofit/>
          </a:bodyPr>
          <a:lstStyle/>
          <a:p>
            <a:r>
              <a:rPr lang="en-GB" sz="5400" b="1" dirty="0">
                <a:solidFill>
                  <a:srgbClr val="7030A0"/>
                </a:solidFill>
                <a:latin typeface="+mn-lt"/>
              </a:rPr>
              <a:t>Mental Wellbeing</a:t>
            </a:r>
            <a:br>
              <a:rPr lang="en-GB" sz="5400" b="1" dirty="0">
                <a:solidFill>
                  <a:srgbClr val="7030A0"/>
                </a:solidFill>
                <a:latin typeface="+mn-lt"/>
              </a:rPr>
            </a:br>
            <a:r>
              <a:rPr lang="en-GB" sz="5400" b="1" dirty="0">
                <a:solidFill>
                  <a:srgbClr val="7030A0"/>
                </a:solidFill>
                <a:latin typeface="+mn-lt"/>
              </a:rPr>
              <a:t>in Care Home settings</a:t>
            </a:r>
          </a:p>
        </p:txBody>
      </p:sp>
      <p:sp>
        <p:nvSpPr>
          <p:cNvPr id="3" name="Subtitle 2">
            <a:extLst>
              <a:ext uri="{FF2B5EF4-FFF2-40B4-BE49-F238E27FC236}">
                <a16:creationId xmlns:a16="http://schemas.microsoft.com/office/drawing/2014/main" id="{127C59FC-2CD1-409B-A5B0-53D07E8BBE89}"/>
              </a:ext>
            </a:extLst>
          </p:cNvPr>
          <p:cNvSpPr>
            <a:spLocks noGrp="1"/>
          </p:cNvSpPr>
          <p:nvPr>
            <p:ph type="subTitle" idx="1"/>
          </p:nvPr>
        </p:nvSpPr>
        <p:spPr>
          <a:xfrm>
            <a:off x="239321" y="4295847"/>
            <a:ext cx="5221185" cy="2102108"/>
          </a:xfrm>
        </p:spPr>
        <p:txBody>
          <a:bodyPr anchor="t">
            <a:normAutofit/>
          </a:bodyPr>
          <a:lstStyle/>
          <a:p>
            <a:r>
              <a:rPr lang="en-GB" i="1" dirty="0">
                <a:solidFill>
                  <a:schemeClr val="accent5">
                    <a:lumMod val="50000"/>
                  </a:schemeClr>
                </a:solidFill>
              </a:rPr>
              <a:t>A supplementary briefing to support existing local guidance and to provide a consistency of support offer across the region, for Care Home staff and residents…</a:t>
            </a:r>
            <a:endParaRPr lang="en-GB" dirty="0">
              <a:solidFill>
                <a:schemeClr val="accent5">
                  <a:lumMod val="50000"/>
                </a:schemeClr>
              </a:solidFill>
            </a:endParaRPr>
          </a:p>
          <a:p>
            <a:endParaRPr lang="en-GB" dirty="0"/>
          </a:p>
        </p:txBody>
      </p:sp>
      <p:sp>
        <p:nvSpPr>
          <p:cNvPr id="12" name="Freeform: Shape 1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1" name="Hexagon 10">
            <a:extLst>
              <a:ext uri="{FF2B5EF4-FFF2-40B4-BE49-F238E27FC236}">
                <a16:creationId xmlns:a16="http://schemas.microsoft.com/office/drawing/2014/main" id="{070E0D85-6CAF-4856-B077-E718F7D64C76}"/>
              </a:ext>
            </a:extLst>
          </p:cNvPr>
          <p:cNvSpPr/>
          <p:nvPr/>
        </p:nvSpPr>
        <p:spPr>
          <a:xfrm>
            <a:off x="-1378911" y="801365"/>
            <a:ext cx="8351763" cy="6988965"/>
          </a:xfrm>
          <a:prstGeom prst="hexagon">
            <a:avLst>
              <a:gd name="adj" fmla="val 23860"/>
              <a:gd name="vf" fmla="val 115470"/>
            </a:avLst>
          </a:prstGeom>
          <a:noFill/>
          <a:ln w="2159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16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1D662-7566-4AF6-994E-4FDC84BE8E7F}"/>
              </a:ext>
            </a:extLst>
          </p:cNvPr>
          <p:cNvSpPr>
            <a:spLocks noGrp="1"/>
          </p:cNvSpPr>
          <p:nvPr>
            <p:ph idx="1"/>
          </p:nvPr>
        </p:nvSpPr>
        <p:spPr>
          <a:xfrm>
            <a:off x="763772" y="1712665"/>
            <a:ext cx="10515600" cy="5064273"/>
          </a:xfrm>
        </p:spPr>
        <p:txBody>
          <a:bodyPr>
            <a:normAutofit lnSpcReduction="10000"/>
          </a:bodyPr>
          <a:lstStyle/>
          <a:p>
            <a:pPr marL="0" indent="0">
              <a:buNone/>
            </a:pPr>
            <a:endParaRPr lang="en-GB" sz="900" dirty="0">
              <a:solidFill>
                <a:srgbClr val="7030A0"/>
              </a:solidFill>
            </a:endParaRPr>
          </a:p>
          <a:p>
            <a:pPr marL="0" indent="0">
              <a:lnSpc>
                <a:spcPct val="100000"/>
              </a:lnSpc>
              <a:buNone/>
            </a:pPr>
            <a:r>
              <a:rPr lang="en-GB" sz="2400" dirty="0">
                <a:solidFill>
                  <a:schemeClr val="accent2"/>
                </a:solidFill>
              </a:rPr>
              <a:t>The confidential helpline is staffed by expert NHS psychological practitioners, who know what it is like to work through the pressures and difficulties of the Covid-19 pandemic. It is open to all NHS staff and our health and care sector partners.</a:t>
            </a:r>
          </a:p>
          <a:p>
            <a:pPr marL="0" indent="0">
              <a:buNone/>
            </a:pPr>
            <a:endParaRPr lang="en-GB" sz="900" dirty="0">
              <a:solidFill>
                <a:srgbClr val="7030A0"/>
              </a:solidFill>
            </a:endParaRPr>
          </a:p>
          <a:p>
            <a:pPr marL="0" indent="0">
              <a:buNone/>
            </a:pPr>
            <a:r>
              <a:rPr lang="en-GB" sz="2400" b="1" dirty="0">
                <a:solidFill>
                  <a:schemeClr val="accent5">
                    <a:lumMod val="75000"/>
                  </a:schemeClr>
                </a:solidFill>
              </a:rPr>
              <a:t>The Hub team can offer a range of physical and psychological wellbeing support, including:</a:t>
            </a:r>
          </a:p>
          <a:p>
            <a:r>
              <a:rPr lang="en-GB" sz="2400" dirty="0">
                <a:solidFill>
                  <a:srgbClr val="7030A0"/>
                </a:solidFill>
              </a:rPr>
              <a:t>Navigating existing local support offers to find the right one for you</a:t>
            </a:r>
          </a:p>
          <a:p>
            <a:r>
              <a:rPr lang="en-GB" sz="2400" dirty="0">
                <a:solidFill>
                  <a:srgbClr val="7030A0"/>
                </a:solidFill>
              </a:rPr>
              <a:t>Access to experience therapists and evidence-based treatments</a:t>
            </a:r>
          </a:p>
          <a:p>
            <a:r>
              <a:rPr lang="en-GB" sz="2400" dirty="0">
                <a:solidFill>
                  <a:srgbClr val="7030A0"/>
                </a:solidFill>
              </a:rPr>
              <a:t>Support and coaching for managers</a:t>
            </a:r>
          </a:p>
          <a:p>
            <a:r>
              <a:rPr lang="en-GB" sz="2400" dirty="0">
                <a:solidFill>
                  <a:srgbClr val="7030A0"/>
                </a:solidFill>
              </a:rPr>
              <a:t>Trauma-informed approaches</a:t>
            </a:r>
          </a:p>
          <a:p>
            <a:r>
              <a:rPr lang="en-GB" sz="2400" dirty="0">
                <a:solidFill>
                  <a:srgbClr val="7030A0"/>
                </a:solidFill>
              </a:rPr>
              <a:t>Group and individual support</a:t>
            </a:r>
          </a:p>
          <a:p>
            <a:r>
              <a:rPr lang="en-GB" sz="2400" dirty="0">
                <a:solidFill>
                  <a:srgbClr val="7030A0"/>
                </a:solidFill>
              </a:rPr>
              <a:t>Someone to listen, support and advise</a:t>
            </a:r>
          </a:p>
        </p:txBody>
      </p:sp>
      <p:pic>
        <p:nvPicPr>
          <p:cNvPr id="5" name="Picture 4" descr="Logo&#10;&#10;Description automatically generated">
            <a:extLst>
              <a:ext uri="{FF2B5EF4-FFF2-40B4-BE49-F238E27FC236}">
                <a16:creationId xmlns:a16="http://schemas.microsoft.com/office/drawing/2014/main" id="{2999D2D9-511A-4149-ACB8-C1ECCC8B2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4464" y="-15949"/>
            <a:ext cx="1815509" cy="1389139"/>
          </a:xfrm>
          <a:prstGeom prst="rect">
            <a:avLst/>
          </a:prstGeom>
        </p:spPr>
      </p:pic>
      <p:sp>
        <p:nvSpPr>
          <p:cNvPr id="4" name="Title 1">
            <a:extLst>
              <a:ext uri="{FF2B5EF4-FFF2-40B4-BE49-F238E27FC236}">
                <a16:creationId xmlns:a16="http://schemas.microsoft.com/office/drawing/2014/main" id="{21F56EAA-5AA6-4C87-B844-02A1F6EC9118}"/>
              </a:ext>
            </a:extLst>
          </p:cNvPr>
          <p:cNvSpPr>
            <a:spLocks noGrp="1"/>
          </p:cNvSpPr>
          <p:nvPr>
            <p:ph type="title"/>
          </p:nvPr>
        </p:nvSpPr>
        <p:spPr>
          <a:xfrm>
            <a:off x="684914" y="343201"/>
            <a:ext cx="10822172" cy="2378075"/>
          </a:xfrm>
        </p:spPr>
        <p:txBody>
          <a:bodyPr>
            <a:normAutofit/>
          </a:bodyPr>
          <a:lstStyle/>
          <a:p>
            <a:r>
              <a:rPr lang="en-GB" b="1" dirty="0">
                <a:solidFill>
                  <a:srgbClr val="0070C0"/>
                </a:solidFill>
              </a:rPr>
              <a:t>North East &amp; North Cumbria ICS </a:t>
            </a:r>
            <a:br>
              <a:rPr lang="en-GB" b="1" dirty="0">
                <a:solidFill>
                  <a:srgbClr val="0070C0"/>
                </a:solidFill>
              </a:rPr>
            </a:br>
            <a:r>
              <a:rPr lang="en-GB" b="1" dirty="0">
                <a:solidFill>
                  <a:srgbClr val="0070C0"/>
                </a:solidFill>
              </a:rPr>
              <a:t>Staff Resilience Hub </a:t>
            </a:r>
            <a:br>
              <a:rPr lang="en-GB" b="1" dirty="0">
                <a:solidFill>
                  <a:srgbClr val="0070C0"/>
                </a:solidFill>
              </a:rPr>
            </a:br>
            <a:endParaRPr lang="en-GB" b="1" dirty="0">
              <a:solidFill>
                <a:schemeClr val="accent2"/>
              </a:solidFill>
            </a:endParaRPr>
          </a:p>
        </p:txBody>
      </p:sp>
    </p:spTree>
    <p:extLst>
      <p:ext uri="{BB962C8B-B14F-4D97-AF65-F5344CB8AC3E}">
        <p14:creationId xmlns:p14="http://schemas.microsoft.com/office/powerpoint/2010/main" val="351536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1D662-7566-4AF6-994E-4FDC84BE8E7F}"/>
              </a:ext>
            </a:extLst>
          </p:cNvPr>
          <p:cNvSpPr>
            <a:spLocks noGrp="1"/>
          </p:cNvSpPr>
          <p:nvPr>
            <p:ph idx="1"/>
          </p:nvPr>
        </p:nvSpPr>
        <p:spPr>
          <a:xfrm>
            <a:off x="838199" y="1793727"/>
            <a:ext cx="10836349" cy="5064273"/>
          </a:xfrm>
        </p:spPr>
        <p:txBody>
          <a:bodyPr>
            <a:normAutofit lnSpcReduction="10000"/>
          </a:bodyPr>
          <a:lstStyle/>
          <a:p>
            <a:pPr marL="0" indent="0">
              <a:buNone/>
            </a:pPr>
            <a:endParaRPr lang="en-GB" sz="900" dirty="0">
              <a:solidFill>
                <a:srgbClr val="7030A0"/>
              </a:solidFill>
            </a:endParaRPr>
          </a:p>
          <a:p>
            <a:pPr marL="0" indent="0">
              <a:buNone/>
            </a:pPr>
            <a:endParaRPr lang="en-GB" sz="900" dirty="0">
              <a:solidFill>
                <a:srgbClr val="7030A0"/>
              </a:solidFill>
            </a:endParaRPr>
          </a:p>
          <a:p>
            <a:pPr marL="0" indent="0" algn="ctr">
              <a:buNone/>
            </a:pPr>
            <a:r>
              <a:rPr lang="en-GB" b="1" dirty="0">
                <a:solidFill>
                  <a:schemeClr val="accent4">
                    <a:lumMod val="75000"/>
                  </a:schemeClr>
                </a:solidFill>
              </a:rPr>
              <a:t>There is strength in asking for help.</a:t>
            </a:r>
          </a:p>
          <a:p>
            <a:pPr marL="0" indent="0" algn="ctr">
              <a:buNone/>
            </a:pPr>
            <a:r>
              <a:rPr lang="en-GB" sz="2400" dirty="0">
                <a:solidFill>
                  <a:srgbClr val="7030A0"/>
                </a:solidFill>
              </a:rPr>
              <a:t>Call us seven days a week including bank holidays from 7am – 9pm</a:t>
            </a:r>
          </a:p>
          <a:p>
            <a:pPr marL="0" indent="0" algn="ctr">
              <a:buNone/>
            </a:pPr>
            <a:r>
              <a:rPr lang="en-GB" sz="3200" b="1" dirty="0">
                <a:solidFill>
                  <a:schemeClr val="accent5">
                    <a:lumMod val="75000"/>
                  </a:schemeClr>
                </a:solidFill>
              </a:rPr>
              <a:t>Call 0191 223 2030 </a:t>
            </a:r>
          </a:p>
          <a:p>
            <a:pPr marL="0" indent="0">
              <a:buNone/>
            </a:pPr>
            <a:endParaRPr lang="en-GB" sz="1000" b="1" dirty="0">
              <a:solidFill>
                <a:srgbClr val="7030A0"/>
              </a:solidFill>
            </a:endParaRPr>
          </a:p>
          <a:p>
            <a:pPr marL="0" indent="0">
              <a:buNone/>
            </a:pPr>
            <a:r>
              <a:rPr lang="en-GB" sz="2400" dirty="0">
                <a:solidFill>
                  <a:srgbClr val="7030A0"/>
                </a:solidFill>
              </a:rPr>
              <a:t>Therapists are available between 12-6pm Monday to Friday, if you call outside these hours and need to speak to a therapist, helpline staff will arrange for a therapist to call you back at the soonest suitable time.</a:t>
            </a:r>
          </a:p>
          <a:p>
            <a:pPr marL="0" indent="0">
              <a:buNone/>
            </a:pPr>
            <a:endParaRPr lang="en-GB" sz="1100" dirty="0">
              <a:solidFill>
                <a:srgbClr val="7030A0"/>
              </a:solidFill>
            </a:endParaRPr>
          </a:p>
          <a:p>
            <a:pPr marL="0" indent="0">
              <a:buNone/>
            </a:pPr>
            <a:r>
              <a:rPr lang="en-GB" sz="2400" dirty="0">
                <a:solidFill>
                  <a:srgbClr val="7030A0"/>
                </a:solidFill>
              </a:rPr>
              <a:t>You can also try monitoring your own wellbeing by using a diary at www.mypersonalwellbeing.co.uk</a:t>
            </a:r>
          </a:p>
          <a:p>
            <a:pPr marL="0" indent="0">
              <a:buNone/>
            </a:pPr>
            <a:endParaRPr lang="en-GB" sz="1000" dirty="0">
              <a:solidFill>
                <a:srgbClr val="7030A0"/>
              </a:solidFill>
            </a:endParaRPr>
          </a:p>
          <a:p>
            <a:pPr marL="0" indent="0">
              <a:buNone/>
            </a:pPr>
            <a:r>
              <a:rPr lang="en-GB" sz="2400" dirty="0">
                <a:solidFill>
                  <a:schemeClr val="accent5">
                    <a:lumMod val="75000"/>
                  </a:schemeClr>
                </a:solidFill>
              </a:rPr>
              <a:t>For more information on the hub, please email </a:t>
            </a:r>
            <a:r>
              <a:rPr lang="en-GB" sz="2400" dirty="0">
                <a:solidFill>
                  <a:schemeClr val="accent5">
                    <a:lumMod val="75000"/>
                  </a:schemeClr>
                </a:solidFill>
                <a:hlinkClick r:id="rId2">
                  <a:extLst>
                    <a:ext uri="{A12FA001-AC4F-418D-AE19-62706E023703}">
                      <ahyp:hlinkClr xmlns:ahyp="http://schemas.microsoft.com/office/drawing/2018/hyperlinkcolor" val="tx"/>
                    </a:ext>
                  </a:extLst>
                </a:hlinkClick>
              </a:rPr>
              <a:t>necsu.nencicsmentalhealth@nhs.net</a:t>
            </a:r>
            <a:endParaRPr lang="en-GB" sz="2400" dirty="0">
              <a:solidFill>
                <a:schemeClr val="accent5">
                  <a:lumMod val="75000"/>
                </a:schemeClr>
              </a:solidFill>
            </a:endParaRPr>
          </a:p>
        </p:txBody>
      </p:sp>
      <p:pic>
        <p:nvPicPr>
          <p:cNvPr id="5" name="Picture 4" descr="Logo&#10;&#10;Description automatically generated">
            <a:extLst>
              <a:ext uri="{FF2B5EF4-FFF2-40B4-BE49-F238E27FC236}">
                <a16:creationId xmlns:a16="http://schemas.microsoft.com/office/drawing/2014/main" id="{2999D2D9-511A-4149-ACB8-C1ECCC8B2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464" y="-15949"/>
            <a:ext cx="1815509" cy="1389139"/>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2499FC88-C87F-4ED0-9A32-FFCD5684C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440" y="12223"/>
            <a:ext cx="7664844" cy="2038455"/>
          </a:xfrm>
          <a:prstGeom prst="rect">
            <a:avLst/>
          </a:prstGeom>
        </p:spPr>
      </p:pic>
    </p:spTree>
    <p:extLst>
      <p:ext uri="{BB962C8B-B14F-4D97-AF65-F5344CB8AC3E}">
        <p14:creationId xmlns:p14="http://schemas.microsoft.com/office/powerpoint/2010/main" val="26113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BE52-463B-4879-9CDC-6D6A2A43FE3C}"/>
              </a:ext>
            </a:extLst>
          </p:cNvPr>
          <p:cNvSpPr>
            <a:spLocks noGrp="1"/>
          </p:cNvSpPr>
          <p:nvPr>
            <p:ph type="title"/>
          </p:nvPr>
        </p:nvSpPr>
        <p:spPr/>
        <p:txBody>
          <a:bodyPr>
            <a:normAutofit/>
          </a:bodyPr>
          <a:lstStyle/>
          <a:p>
            <a:r>
              <a:rPr lang="en-GB" sz="4800" b="1" dirty="0">
                <a:solidFill>
                  <a:srgbClr val="0070C0"/>
                </a:solidFill>
              </a:rPr>
              <a:t>Employers Role</a:t>
            </a:r>
          </a:p>
        </p:txBody>
      </p:sp>
      <p:sp>
        <p:nvSpPr>
          <p:cNvPr id="3" name="Content Placeholder 2">
            <a:extLst>
              <a:ext uri="{FF2B5EF4-FFF2-40B4-BE49-F238E27FC236}">
                <a16:creationId xmlns:a16="http://schemas.microsoft.com/office/drawing/2014/main" id="{01639393-2FDA-4017-B777-170726551170}"/>
              </a:ext>
            </a:extLst>
          </p:cNvPr>
          <p:cNvSpPr>
            <a:spLocks noGrp="1"/>
          </p:cNvSpPr>
          <p:nvPr>
            <p:ph idx="1"/>
          </p:nvPr>
        </p:nvSpPr>
        <p:spPr>
          <a:xfrm>
            <a:off x="838200" y="1790550"/>
            <a:ext cx="10515600" cy="4500305"/>
          </a:xfrm>
        </p:spPr>
        <p:txBody>
          <a:bodyPr>
            <a:normAutofit/>
          </a:bodyPr>
          <a:lstStyle/>
          <a:p>
            <a:pPr marL="0" indent="0">
              <a:lnSpc>
                <a:spcPct val="150000"/>
              </a:lnSpc>
              <a:buNone/>
            </a:pPr>
            <a:r>
              <a:rPr lang="en-GB" b="1" dirty="0">
                <a:solidFill>
                  <a:srgbClr val="7030A0"/>
                </a:solidFill>
              </a:rPr>
              <a:t>Home care organisations as employers have a responsibility to promote the health and mental wellbeing of staff and residents. There are many examples of good practice across the region with a range of resources and offers of support being provided.</a:t>
            </a:r>
          </a:p>
          <a:p>
            <a:endParaRPr lang="en-GB" dirty="0"/>
          </a:p>
          <a:p>
            <a:pPr marL="0" indent="0">
              <a:buNone/>
            </a:pPr>
            <a:endParaRPr lang="en-GB" dirty="0">
              <a:solidFill>
                <a:srgbClr val="7030A0"/>
              </a:solidFill>
            </a:endParaRPr>
          </a:p>
          <a:p>
            <a:pPr marL="0" indent="0">
              <a:buNone/>
            </a:pPr>
            <a:endParaRPr lang="en-GB" dirty="0">
              <a:solidFill>
                <a:srgbClr val="7030A0"/>
              </a:solidFill>
            </a:endParaRPr>
          </a:p>
        </p:txBody>
      </p:sp>
      <p:pic>
        <p:nvPicPr>
          <p:cNvPr id="5" name="Picture 4" descr="A picture containing text, clipart&#10;&#10;Description automatically generated">
            <a:extLst>
              <a:ext uri="{FF2B5EF4-FFF2-40B4-BE49-F238E27FC236}">
                <a16:creationId xmlns:a16="http://schemas.microsoft.com/office/drawing/2014/main" id="{08A747F5-352B-479C-A3A6-7AEAAA6A1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73" y="4916558"/>
            <a:ext cx="9501979" cy="1682642"/>
          </a:xfrm>
          <a:prstGeom prst="rect">
            <a:avLst/>
          </a:prstGeom>
        </p:spPr>
      </p:pic>
      <p:pic>
        <p:nvPicPr>
          <p:cNvPr id="6" name="Graphic 5" descr="House with solid fill">
            <a:hlinkClick r:id="rId3" action="ppaction://hlinksldjump"/>
            <a:extLst>
              <a:ext uri="{FF2B5EF4-FFF2-40B4-BE49-F238E27FC236}">
                <a16:creationId xmlns:a16="http://schemas.microsoft.com/office/drawing/2014/main" id="{7DB11DB5-8A31-4244-86D4-F88521C220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38800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6BE64-CF8A-4742-A126-03CE944E898B}"/>
              </a:ext>
            </a:extLst>
          </p:cNvPr>
          <p:cNvSpPr>
            <a:spLocks noGrp="1"/>
          </p:cNvSpPr>
          <p:nvPr>
            <p:ph idx="1"/>
          </p:nvPr>
        </p:nvSpPr>
        <p:spPr>
          <a:xfrm>
            <a:off x="838200" y="1690688"/>
            <a:ext cx="10515600" cy="4699479"/>
          </a:xfrm>
        </p:spPr>
        <p:txBody>
          <a:bodyPr>
            <a:normAutofit lnSpcReduction="10000"/>
          </a:bodyPr>
          <a:lstStyle/>
          <a:p>
            <a:pPr marL="0" indent="0">
              <a:buNone/>
            </a:pPr>
            <a:r>
              <a:rPr lang="en-GB" i="1" dirty="0">
                <a:solidFill>
                  <a:srgbClr val="7030A0"/>
                </a:solidFill>
              </a:rPr>
              <a:t>“I have provided the staff with information about the</a:t>
            </a:r>
            <a:r>
              <a:rPr lang="en-GB" b="1" i="1" dirty="0">
                <a:solidFill>
                  <a:srgbClr val="7030A0"/>
                </a:solidFill>
              </a:rPr>
              <a:t> </a:t>
            </a:r>
            <a:r>
              <a:rPr lang="en-GB" b="1" i="1" u="sng" dirty="0">
                <a:solidFill>
                  <a:srgbClr val="0070C0"/>
                </a:solidFill>
                <a:hlinkClick r:id="rId2">
                  <a:extLst>
                    <a:ext uri="{A12FA001-AC4F-418D-AE19-62706E023703}">
                      <ahyp:hlinkClr xmlns:ahyp="http://schemas.microsoft.com/office/drawing/2018/hyperlinkcolor" val="tx"/>
                    </a:ext>
                  </a:extLst>
                </a:hlinkClick>
              </a:rPr>
              <a:t>Peninsula Employee Assistance Programme</a:t>
            </a:r>
            <a:r>
              <a:rPr lang="en-GB" b="1" i="1" u="sng" dirty="0">
                <a:solidFill>
                  <a:srgbClr val="0070C0"/>
                </a:solidFill>
              </a:rPr>
              <a:t> (click to view)</a:t>
            </a:r>
            <a:r>
              <a:rPr lang="en-GB" i="1" dirty="0">
                <a:solidFill>
                  <a:srgbClr val="0070C0"/>
                </a:solidFill>
              </a:rPr>
              <a:t> </a:t>
            </a:r>
            <a:r>
              <a:rPr lang="en-GB" i="1" dirty="0">
                <a:solidFill>
                  <a:srgbClr val="7030A0"/>
                </a:solidFill>
              </a:rPr>
              <a:t>which offers a 24 hour confidential helpline to support staff through any of life's issues or problems, covering stress and anxiety, work advice, relationship advice, gambling issues, alcohol and drug issues, legal information, financial wellbeing, counselling, family issues, childcare support, medical information and consumer issues.  The details for this scheme are displayed on our notice board for staff to have easy access to.  There are also details of 12 websites offering wellbeing resources and links to live you tube videos to support and assist staff look after some of the issues they may be encountering during the pandemic”. </a:t>
            </a:r>
          </a:p>
          <a:p>
            <a:pPr marL="0" indent="0">
              <a:buNone/>
            </a:pPr>
            <a:r>
              <a:rPr lang="en-GB" b="1" dirty="0">
                <a:solidFill>
                  <a:schemeClr val="accent4">
                    <a:lumMod val="75000"/>
                  </a:schemeClr>
                </a:solidFill>
              </a:rPr>
              <a:t>Gateshead Care Home</a:t>
            </a:r>
            <a:endParaRPr lang="en-GB" dirty="0">
              <a:solidFill>
                <a:schemeClr val="accent4">
                  <a:lumMod val="75000"/>
                </a:schemeClr>
              </a:solidFill>
            </a:endParaRPr>
          </a:p>
          <a:p>
            <a:pPr marL="0" indent="0">
              <a:buNone/>
            </a:pPr>
            <a:endParaRPr lang="en-GB" dirty="0">
              <a:solidFill>
                <a:srgbClr val="7030A0"/>
              </a:solidFill>
            </a:endParaRPr>
          </a:p>
        </p:txBody>
      </p:sp>
      <p:sp>
        <p:nvSpPr>
          <p:cNvPr id="4" name="Title 1">
            <a:extLst>
              <a:ext uri="{FF2B5EF4-FFF2-40B4-BE49-F238E27FC236}">
                <a16:creationId xmlns:a16="http://schemas.microsoft.com/office/drawing/2014/main" id="{6E0D6FEF-127B-413D-8064-89F65924F0FE}"/>
              </a:ext>
            </a:extLst>
          </p:cNvPr>
          <p:cNvSpPr>
            <a:spLocks noGrp="1"/>
          </p:cNvSpPr>
          <p:nvPr>
            <p:ph type="title"/>
          </p:nvPr>
        </p:nvSpPr>
        <p:spPr>
          <a:xfrm>
            <a:off x="838200" y="365125"/>
            <a:ext cx="10515600" cy="1325563"/>
          </a:xfrm>
        </p:spPr>
        <p:txBody>
          <a:bodyPr/>
          <a:lstStyle/>
          <a:p>
            <a:r>
              <a:rPr lang="en-GB" b="1" dirty="0">
                <a:solidFill>
                  <a:srgbClr val="0070C0"/>
                </a:solidFill>
              </a:rPr>
              <a:t>Example of practice</a:t>
            </a:r>
          </a:p>
        </p:txBody>
      </p:sp>
    </p:spTree>
    <p:extLst>
      <p:ext uri="{BB962C8B-B14F-4D97-AF65-F5344CB8AC3E}">
        <p14:creationId xmlns:p14="http://schemas.microsoft.com/office/powerpoint/2010/main" val="15484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Resources &amp; Support</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p:txBody>
          <a:bodyPr>
            <a:normAutofit fontScale="85000" lnSpcReduction="20000"/>
          </a:bodyPr>
          <a:lstStyle/>
          <a:p>
            <a:pPr marL="0" indent="0">
              <a:buNone/>
            </a:pPr>
            <a:r>
              <a:rPr lang="en-GB" b="1" u="sng" dirty="0">
                <a:solidFill>
                  <a:schemeClr val="accent4">
                    <a:lumMod val="75000"/>
                  </a:schemeClr>
                </a:solidFill>
                <a:hlinkClick r:id="rId2">
                  <a:extLst>
                    <a:ext uri="{A12FA001-AC4F-418D-AE19-62706E023703}">
                      <ahyp:hlinkClr xmlns:ahyp="http://schemas.microsoft.com/office/drawing/2018/hyperlinkcolor" val="tx"/>
                    </a:ext>
                  </a:extLst>
                </a:hlinkClick>
              </a:rPr>
              <a:t>Mental Health for employer’s toolkit</a:t>
            </a:r>
            <a:endParaRPr lang="en-GB" dirty="0">
              <a:solidFill>
                <a:schemeClr val="accent4">
                  <a:lumMod val="75000"/>
                </a:schemeClr>
              </a:solidFill>
            </a:endParaRPr>
          </a:p>
          <a:p>
            <a:pPr marL="0" indent="0">
              <a:buNone/>
            </a:pPr>
            <a:r>
              <a:rPr lang="en-GB" dirty="0">
                <a:solidFill>
                  <a:srgbClr val="7030A0"/>
                </a:solidFill>
              </a:rPr>
              <a:t>For tips and advice on looking after mental health and mental wellbeing in the workplace, go to the Mental Health for employer’s toolkit developed by Princes Responsible Community Network and Public Health England 2019.</a:t>
            </a:r>
          </a:p>
          <a:p>
            <a:pPr marL="0" indent="0">
              <a:buNone/>
            </a:pPr>
            <a:r>
              <a:rPr lang="en-GB" b="1" dirty="0"/>
              <a:t> </a:t>
            </a:r>
            <a:endParaRPr lang="en-GB" dirty="0"/>
          </a:p>
          <a:p>
            <a:pPr marL="0" indent="0">
              <a:buNone/>
            </a:pPr>
            <a:r>
              <a:rPr lang="en-GB" b="1" u="sng" dirty="0">
                <a:solidFill>
                  <a:schemeClr val="accent4">
                    <a:lumMod val="75000"/>
                  </a:schemeClr>
                </a:solidFill>
                <a:hlinkClick r:id="rId3">
                  <a:extLst>
                    <a:ext uri="{A12FA001-AC4F-418D-AE19-62706E023703}">
                      <ahyp:hlinkClr xmlns:ahyp="http://schemas.microsoft.com/office/drawing/2018/hyperlinkcolor" val="tx"/>
                    </a:ext>
                  </a:extLst>
                </a:hlinkClick>
              </a:rPr>
              <a:t>Mental Health at Work</a:t>
            </a:r>
            <a:endParaRPr lang="en-GB" dirty="0">
              <a:solidFill>
                <a:schemeClr val="accent4">
                  <a:lumMod val="75000"/>
                </a:schemeClr>
              </a:solidFill>
            </a:endParaRPr>
          </a:p>
          <a:p>
            <a:pPr marL="0" indent="0">
              <a:buNone/>
            </a:pPr>
            <a:r>
              <a:rPr lang="en-GB" dirty="0">
                <a:solidFill>
                  <a:srgbClr val="7030A0"/>
                </a:solidFill>
              </a:rPr>
              <a:t>Provides a range of help and advice for looking after the mental wellbeing of staff.</a:t>
            </a:r>
          </a:p>
          <a:p>
            <a:pPr marL="0" indent="0">
              <a:buNone/>
            </a:pPr>
            <a:endParaRPr lang="en-GB" dirty="0"/>
          </a:p>
          <a:p>
            <a:pPr marL="0" indent="0">
              <a:buNone/>
            </a:pPr>
            <a:r>
              <a:rPr lang="en-GB" b="1" u="sng" dirty="0">
                <a:solidFill>
                  <a:schemeClr val="accent4">
                    <a:lumMod val="75000"/>
                  </a:schemeClr>
                </a:solidFill>
                <a:hlinkClick r:id="rId4">
                  <a:extLst>
                    <a:ext uri="{A12FA001-AC4F-418D-AE19-62706E023703}">
                      <ahyp:hlinkClr xmlns:ahyp="http://schemas.microsoft.com/office/drawing/2018/hyperlinkcolor" val="tx"/>
                    </a:ext>
                  </a:extLst>
                </a:hlinkClick>
              </a:rPr>
              <a:t>Mind for better Mental Health</a:t>
            </a:r>
            <a:endParaRPr lang="en-GB" dirty="0">
              <a:solidFill>
                <a:schemeClr val="accent4">
                  <a:lumMod val="75000"/>
                </a:schemeClr>
              </a:solidFill>
            </a:endParaRPr>
          </a:p>
          <a:p>
            <a:pPr marL="0" indent="0">
              <a:buNone/>
            </a:pPr>
            <a:r>
              <a:rPr lang="en-GB" dirty="0">
                <a:solidFill>
                  <a:srgbClr val="7030A0"/>
                </a:solidFill>
              </a:rPr>
              <a:t>Mind, the national mental health charity, provides a range of mental health support resources. Whether you're an employee worried about your own or a colleague's mental health, a company looking for a charity partner, or an HR professional interested in improving mental wellbeing in your organisation.</a:t>
            </a:r>
          </a:p>
          <a:p>
            <a:pPr marL="0" indent="0">
              <a:buNone/>
            </a:pPr>
            <a:endParaRPr lang="en-GB" dirty="0">
              <a:solidFill>
                <a:srgbClr val="7030A0"/>
              </a:solidFill>
            </a:endParaRPr>
          </a:p>
          <a:p>
            <a:endParaRPr lang="en-GB" dirty="0"/>
          </a:p>
        </p:txBody>
      </p:sp>
      <p:sp>
        <p:nvSpPr>
          <p:cNvPr id="5" name="TextBox 4">
            <a:extLst>
              <a:ext uri="{FF2B5EF4-FFF2-40B4-BE49-F238E27FC236}">
                <a16:creationId xmlns:a16="http://schemas.microsoft.com/office/drawing/2014/main" id="{9A477DC9-6087-4743-9DFE-41FD6D84AFFF}"/>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pic>
        <p:nvPicPr>
          <p:cNvPr id="6" name="Graphic 5" descr="House with solid fill">
            <a:hlinkClick r:id="rId5" action="ppaction://hlinksldjump"/>
            <a:extLst>
              <a:ext uri="{FF2B5EF4-FFF2-40B4-BE49-F238E27FC236}">
                <a16:creationId xmlns:a16="http://schemas.microsoft.com/office/drawing/2014/main" id="{E556E3EB-7B80-4B71-ACFA-56433A8363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391253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up)">
                                      <p:cBhvr>
                                        <p:cTn id="23" dur="500"/>
                                        <p:tgtEl>
                                          <p:spTgt spid="3">
                                            <p:txEl>
                                              <p:pRg st="6" end="6"/>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Training &amp; Development</a:t>
            </a:r>
            <a:br>
              <a:rPr lang="en-GB" b="1" dirty="0">
                <a:solidFill>
                  <a:srgbClr val="0070C0"/>
                </a:solidFill>
              </a:rPr>
            </a:br>
            <a:r>
              <a:rPr lang="en-GB" b="1" dirty="0">
                <a:solidFill>
                  <a:srgbClr val="0070C0"/>
                </a:solidFill>
              </a:rPr>
              <a:t>	</a:t>
            </a:r>
            <a:r>
              <a:rPr lang="en-GB" sz="4000" b="1" dirty="0">
                <a:solidFill>
                  <a:srgbClr val="0070C0"/>
                </a:solidFill>
              </a:rPr>
              <a:t>Key Skills to look after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p:txBody>
          <a:bodyPr>
            <a:normAutofit fontScale="92500" lnSpcReduction="10000"/>
          </a:bodyPr>
          <a:lstStyle/>
          <a:p>
            <a:pPr marL="0" indent="0">
              <a:buNone/>
            </a:pPr>
            <a:r>
              <a:rPr lang="en-GB" sz="2600" b="1" u="sng" dirty="0">
                <a:solidFill>
                  <a:schemeClr val="accent4">
                    <a:lumMod val="75000"/>
                  </a:schemeClr>
                </a:solidFill>
                <a:hlinkClick r:id="rId2">
                  <a:extLst>
                    <a:ext uri="{A12FA001-AC4F-418D-AE19-62706E023703}">
                      <ahyp:hlinkClr xmlns:ahyp="http://schemas.microsoft.com/office/drawing/2018/hyperlinkcolor" val="tx"/>
                    </a:ext>
                  </a:extLst>
                </a:hlinkClick>
              </a:rPr>
              <a:t>Mind for better Mental Health – Mental Health at Work E-Learning</a:t>
            </a:r>
            <a:endParaRPr lang="en-GB" sz="2600" dirty="0">
              <a:solidFill>
                <a:schemeClr val="accent4">
                  <a:lumMod val="75000"/>
                </a:schemeClr>
              </a:solidFill>
            </a:endParaRPr>
          </a:p>
          <a:p>
            <a:pPr marL="0" indent="0">
              <a:buNone/>
            </a:pPr>
            <a:r>
              <a:rPr lang="en-GB" sz="2600" dirty="0">
                <a:solidFill>
                  <a:srgbClr val="7030A0"/>
                </a:solidFill>
              </a:rPr>
              <a:t>Mental Health Awareness at Work is an introductory course suitable for all employees. Provides a basic understanding of mental health and mental well-being.</a:t>
            </a:r>
          </a:p>
          <a:p>
            <a:endParaRPr lang="en-GB" dirty="0"/>
          </a:p>
          <a:p>
            <a:pPr marL="0" indent="0">
              <a:buNone/>
            </a:pPr>
            <a:r>
              <a:rPr lang="en-GB" sz="2600" b="1" u="sng" dirty="0">
                <a:solidFill>
                  <a:schemeClr val="accent4">
                    <a:lumMod val="75000"/>
                  </a:schemeClr>
                </a:solidFill>
                <a:hlinkClick r:id="rId3">
                  <a:extLst>
                    <a:ext uri="{A12FA001-AC4F-418D-AE19-62706E023703}">
                      <ahyp:hlinkClr xmlns:ahyp="http://schemas.microsoft.com/office/drawing/2018/hyperlinkcolor" val="tx"/>
                    </a:ext>
                  </a:extLst>
                </a:hlinkClick>
              </a:rPr>
              <a:t>Public Health England - Psychological First Aid in Emergencies Training for</a:t>
            </a:r>
            <a:endParaRPr lang="en-GB" sz="2600" dirty="0">
              <a:solidFill>
                <a:schemeClr val="accent4">
                  <a:lumMod val="75000"/>
                </a:schemeClr>
              </a:solidFill>
            </a:endParaRPr>
          </a:p>
          <a:p>
            <a:pPr marL="0" indent="0">
              <a:buNone/>
            </a:pPr>
            <a:r>
              <a:rPr lang="en-GB" sz="2600" b="1" u="sng" dirty="0">
                <a:solidFill>
                  <a:schemeClr val="accent4">
                    <a:lumMod val="75000"/>
                  </a:schemeClr>
                </a:solidFill>
                <a:hlinkClick r:id="rId3">
                  <a:extLst>
                    <a:ext uri="{A12FA001-AC4F-418D-AE19-62706E023703}">
                      <ahyp:hlinkClr xmlns:ahyp="http://schemas.microsoft.com/office/drawing/2018/hyperlinkcolor" val="tx"/>
                    </a:ext>
                  </a:extLst>
                </a:hlinkClick>
              </a:rPr>
              <a:t>Frontline Staff and Volunteers</a:t>
            </a:r>
            <a:endParaRPr lang="en-GB" sz="2600" dirty="0">
              <a:solidFill>
                <a:schemeClr val="accent4">
                  <a:lumMod val="75000"/>
                </a:schemeClr>
              </a:solidFill>
            </a:endParaRPr>
          </a:p>
          <a:p>
            <a:pPr marL="0" indent="0">
              <a:buNone/>
            </a:pPr>
            <a:r>
              <a:rPr lang="en-GB" sz="2600" dirty="0">
                <a:solidFill>
                  <a:srgbClr val="7030A0"/>
                </a:solidFill>
              </a:rPr>
              <a:t>Free online psychological first aid training from Public Health England (PHE) available to frontline staff and volunteers. Training will equip staff to provide support and recognise people at risk of distress. Follows globally recommended model for supporting people during emergencies, tailored to the specific challenges of coronavirus (COVID-19).</a:t>
            </a:r>
          </a:p>
          <a:p>
            <a:endParaRPr lang="en-GB" dirty="0"/>
          </a:p>
        </p:txBody>
      </p:sp>
      <p:sp>
        <p:nvSpPr>
          <p:cNvPr id="4" name="TextBox 3">
            <a:extLst>
              <a:ext uri="{FF2B5EF4-FFF2-40B4-BE49-F238E27FC236}">
                <a16:creationId xmlns:a16="http://schemas.microsoft.com/office/drawing/2014/main" id="{E74769CA-B437-403D-B35B-31EB012ED6D8}"/>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pic>
        <p:nvPicPr>
          <p:cNvPr id="5" name="Graphic 4" descr="House with solid fill">
            <a:hlinkClick r:id="rId4" action="ppaction://hlinksldjump"/>
            <a:extLst>
              <a:ext uri="{FF2B5EF4-FFF2-40B4-BE49-F238E27FC236}">
                <a16:creationId xmlns:a16="http://schemas.microsoft.com/office/drawing/2014/main" id="{96514932-CCB9-44A5-B646-220B589C4A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9471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Training &amp; Development</a:t>
            </a:r>
            <a:br>
              <a:rPr lang="en-GB" b="1" dirty="0">
                <a:solidFill>
                  <a:srgbClr val="0070C0"/>
                </a:solidFill>
              </a:rPr>
            </a:br>
            <a:r>
              <a:rPr lang="en-GB" b="1" dirty="0">
                <a:solidFill>
                  <a:srgbClr val="0070C0"/>
                </a:solidFill>
              </a:rPr>
              <a:t>	</a:t>
            </a:r>
            <a:r>
              <a:rPr lang="en-GB" sz="4000" b="1" dirty="0">
                <a:solidFill>
                  <a:srgbClr val="0070C0"/>
                </a:solidFill>
              </a:rPr>
              <a:t>Key Skills to look after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p:txBody>
          <a:bodyPr>
            <a:normAutofit fontScale="92500"/>
          </a:bodyPr>
          <a:lstStyle/>
          <a:p>
            <a:pPr marL="0" indent="0">
              <a:buNone/>
            </a:pPr>
            <a:r>
              <a:rPr lang="en-GB" sz="2600" b="1" u="sng" dirty="0">
                <a:solidFill>
                  <a:schemeClr val="accent4">
                    <a:lumMod val="75000"/>
                  </a:schemeClr>
                </a:solidFill>
                <a:hlinkClick r:id="rId2">
                  <a:extLst>
                    <a:ext uri="{A12FA001-AC4F-418D-AE19-62706E023703}">
                      <ahyp:hlinkClr xmlns:ahyp="http://schemas.microsoft.com/office/drawing/2018/hyperlinkcolor" val="tx"/>
                    </a:ext>
                  </a:extLst>
                </a:hlinkClick>
              </a:rPr>
              <a:t>Mental Health First Aid England - Mental Health First Aid</a:t>
            </a:r>
            <a:endParaRPr lang="en-GB" sz="2600" dirty="0">
              <a:solidFill>
                <a:schemeClr val="accent4">
                  <a:lumMod val="75000"/>
                </a:schemeClr>
              </a:solidFill>
            </a:endParaRPr>
          </a:p>
          <a:p>
            <a:pPr marL="0" indent="0">
              <a:buNone/>
            </a:pPr>
            <a:r>
              <a:rPr lang="en-GB" sz="2600" dirty="0">
                <a:solidFill>
                  <a:srgbClr val="7030A0"/>
                </a:solidFill>
              </a:rPr>
              <a:t>Mental Health First Aid (MHFA) England offers a variety of training for employers across the UK. This two- day workplace course will qualify you as a Mental Health First Aider.</a:t>
            </a:r>
          </a:p>
          <a:p>
            <a:pPr marL="0" indent="0">
              <a:buNone/>
            </a:pPr>
            <a:endParaRPr lang="en-GB" sz="2600" b="1" u="sng" dirty="0">
              <a:solidFill>
                <a:schemeClr val="accent4">
                  <a:lumMod val="75000"/>
                </a:schemeClr>
              </a:solidFill>
              <a:hlinkClick r:id="rId3">
                <a:extLst>
                  <a:ext uri="{A12FA001-AC4F-418D-AE19-62706E023703}">
                    <ahyp:hlinkClr xmlns:ahyp="http://schemas.microsoft.com/office/drawing/2018/hyperlinkcolor" val="tx"/>
                  </a:ext>
                </a:extLst>
              </a:hlinkClick>
            </a:endParaRPr>
          </a:p>
          <a:p>
            <a:pPr marL="0" indent="0">
              <a:buNone/>
            </a:pPr>
            <a:r>
              <a:rPr lang="en-GB" sz="2600" b="1" u="sng" dirty="0">
                <a:solidFill>
                  <a:schemeClr val="accent4">
                    <a:lumMod val="75000"/>
                  </a:schemeClr>
                </a:solidFill>
                <a:hlinkClick r:id="rId3">
                  <a:extLst>
                    <a:ext uri="{A12FA001-AC4F-418D-AE19-62706E023703}">
                      <ahyp:hlinkClr xmlns:ahyp="http://schemas.microsoft.com/office/drawing/2018/hyperlinkcolor" val="tx"/>
                    </a:ext>
                  </a:extLst>
                </a:hlinkClick>
              </a:rPr>
              <a:t>Skills for Care – Building Resilience in the Workforce</a:t>
            </a:r>
            <a:endParaRPr lang="en-GB" sz="2600" dirty="0">
              <a:solidFill>
                <a:schemeClr val="accent4">
                  <a:lumMod val="75000"/>
                </a:schemeClr>
              </a:solidFill>
            </a:endParaRPr>
          </a:p>
          <a:p>
            <a:pPr marL="0" indent="0">
              <a:buNone/>
            </a:pPr>
            <a:r>
              <a:rPr lang="en-GB" sz="2600" dirty="0">
                <a:solidFill>
                  <a:srgbClr val="7030A0"/>
                </a:solidFill>
              </a:rPr>
              <a:t>Skills for Care have developed a useful resource for adult social care workers offering practical guidance on how to develop resilience within the workforce. </a:t>
            </a:r>
          </a:p>
          <a:p>
            <a:pPr marL="0" indent="0">
              <a:buNone/>
            </a:pPr>
            <a:r>
              <a:rPr lang="en-GB" sz="2600" dirty="0">
                <a:solidFill>
                  <a:srgbClr val="7030A0"/>
                </a:solidFill>
              </a:rPr>
              <a:t>Developing resilience of the people you work with, protecting their mental and physical health is essential to retaining staff and helps them consistently deliver quality care. </a:t>
            </a:r>
          </a:p>
          <a:p>
            <a:endParaRPr lang="en-GB" dirty="0"/>
          </a:p>
        </p:txBody>
      </p:sp>
      <p:sp>
        <p:nvSpPr>
          <p:cNvPr id="4" name="TextBox 3">
            <a:extLst>
              <a:ext uri="{FF2B5EF4-FFF2-40B4-BE49-F238E27FC236}">
                <a16:creationId xmlns:a16="http://schemas.microsoft.com/office/drawing/2014/main" id="{211DA749-57B0-4625-ABDF-2D2CA9221066}"/>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spTree>
    <p:extLst>
      <p:ext uri="{BB962C8B-B14F-4D97-AF65-F5344CB8AC3E}">
        <p14:creationId xmlns:p14="http://schemas.microsoft.com/office/powerpoint/2010/main" val="10325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Training &amp; Development</a:t>
            </a:r>
            <a:br>
              <a:rPr lang="en-GB" b="1" dirty="0">
                <a:solidFill>
                  <a:srgbClr val="0070C0"/>
                </a:solidFill>
              </a:rPr>
            </a:br>
            <a:r>
              <a:rPr lang="en-GB" b="1" dirty="0">
                <a:solidFill>
                  <a:srgbClr val="0070C0"/>
                </a:solidFill>
              </a:rPr>
              <a:t>	</a:t>
            </a:r>
            <a:r>
              <a:rPr lang="en-GB" sz="4000" b="1" dirty="0">
                <a:solidFill>
                  <a:srgbClr val="0070C0"/>
                </a:solidFill>
              </a:rPr>
              <a:t>Key Skills to look after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2325355"/>
            <a:ext cx="10515600" cy="4351338"/>
          </a:xfrm>
        </p:spPr>
        <p:txBody>
          <a:bodyPr>
            <a:normAutofit/>
          </a:bodyPr>
          <a:lstStyle/>
          <a:p>
            <a:pPr marL="0" indent="0">
              <a:buNone/>
            </a:pPr>
            <a:r>
              <a:rPr lang="en-GB" sz="2400" b="1" u="sng" dirty="0">
                <a:solidFill>
                  <a:schemeClr val="accent4">
                    <a:lumMod val="75000"/>
                  </a:schemeClr>
                </a:solidFill>
                <a:hlinkClick r:id="rId2">
                  <a:extLst>
                    <a:ext uri="{A12FA001-AC4F-418D-AE19-62706E023703}">
                      <ahyp:hlinkClr xmlns:ahyp="http://schemas.microsoft.com/office/drawing/2018/hyperlinkcolor" val="tx"/>
                    </a:ext>
                  </a:extLst>
                </a:hlinkClick>
              </a:rPr>
              <a:t>Beyond Coaching - Resilience Tool Kit</a:t>
            </a:r>
            <a:endParaRPr lang="en-GB" sz="2400" dirty="0">
              <a:solidFill>
                <a:schemeClr val="accent4">
                  <a:lumMod val="75000"/>
                </a:schemeClr>
              </a:solidFill>
            </a:endParaRPr>
          </a:p>
          <a:p>
            <a:pPr marL="0" indent="0">
              <a:buNone/>
            </a:pPr>
            <a:r>
              <a:rPr lang="en-GB" sz="2400" dirty="0">
                <a:solidFill>
                  <a:srgbClr val="7030A0"/>
                </a:solidFill>
              </a:rPr>
              <a:t>Beyond Coaching offer a free online Resilience toolkit for all NHS employees &amp; Key Workers.</a:t>
            </a:r>
          </a:p>
          <a:p>
            <a:pPr marL="0" indent="0">
              <a:buNone/>
            </a:pPr>
            <a:r>
              <a:rPr lang="en-GB" sz="2400" i="1" dirty="0">
                <a:solidFill>
                  <a:srgbClr val="7030A0"/>
                </a:solidFill>
              </a:rPr>
              <a:t>“Resilience is the ability to adapt effectively in the face of adversity, trauma, tragedy, threats or significant sources of stress and anxiety, whether this be in your personal or professional life. Individuals with strong resilience are able to “bounce back” from difficult experiences and keep moving forward.”</a:t>
            </a:r>
            <a:endParaRPr lang="en-GB" sz="2400" dirty="0">
              <a:solidFill>
                <a:srgbClr val="7030A0"/>
              </a:solidFill>
            </a:endParaRPr>
          </a:p>
          <a:p>
            <a:pPr marL="0" indent="0">
              <a:buNone/>
            </a:pPr>
            <a:endParaRPr lang="en-GB" sz="2600" b="1" u="sng" dirty="0">
              <a:hlinkClick r:id="rId3"/>
            </a:endParaRPr>
          </a:p>
          <a:p>
            <a:endParaRPr lang="en-GB" sz="2600" dirty="0"/>
          </a:p>
        </p:txBody>
      </p:sp>
      <p:sp>
        <p:nvSpPr>
          <p:cNvPr id="4" name="TextBox 3">
            <a:extLst>
              <a:ext uri="{FF2B5EF4-FFF2-40B4-BE49-F238E27FC236}">
                <a16:creationId xmlns:a16="http://schemas.microsoft.com/office/drawing/2014/main" id="{D2C20889-AD3C-45C7-B7D1-47B454397EED}"/>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spTree>
    <p:extLst>
      <p:ext uri="{BB962C8B-B14F-4D97-AF65-F5344CB8AC3E}">
        <p14:creationId xmlns:p14="http://schemas.microsoft.com/office/powerpoint/2010/main" val="327652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Training &amp; Development</a:t>
            </a:r>
            <a:br>
              <a:rPr lang="en-GB" b="1" dirty="0">
                <a:solidFill>
                  <a:srgbClr val="0070C0"/>
                </a:solidFill>
              </a:rPr>
            </a:br>
            <a:r>
              <a:rPr lang="en-GB" b="1" dirty="0">
                <a:solidFill>
                  <a:srgbClr val="0070C0"/>
                </a:solidFill>
              </a:rPr>
              <a:t>	</a:t>
            </a:r>
            <a:r>
              <a:rPr lang="en-GB" sz="4000" b="1" dirty="0">
                <a:solidFill>
                  <a:srgbClr val="0070C0"/>
                </a:solidFill>
              </a:rPr>
              <a:t>Key Skills to look after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2301025"/>
            <a:ext cx="10515600" cy="4351338"/>
          </a:xfrm>
        </p:spPr>
        <p:txBody>
          <a:bodyPr>
            <a:normAutofit/>
          </a:bodyPr>
          <a:lstStyle/>
          <a:p>
            <a:pPr marL="0" indent="0">
              <a:buNone/>
            </a:pPr>
            <a:r>
              <a:rPr lang="en-GB" sz="2400" b="1" u="sng" dirty="0">
                <a:solidFill>
                  <a:schemeClr val="accent4">
                    <a:lumMod val="75000"/>
                  </a:schemeClr>
                </a:solidFill>
                <a:hlinkClick r:id="rId2">
                  <a:extLst>
                    <a:ext uri="{A12FA001-AC4F-418D-AE19-62706E023703}">
                      <ahyp:hlinkClr xmlns:ahyp="http://schemas.microsoft.com/office/drawing/2018/hyperlinkcolor" val="tx"/>
                    </a:ext>
                  </a:extLst>
                </a:hlinkClick>
              </a:rPr>
              <a:t>Resilience, Mind and Rhythm – Developing Emotional Resilience course</a:t>
            </a:r>
            <a:endParaRPr lang="en-GB" sz="2400" dirty="0">
              <a:solidFill>
                <a:schemeClr val="accent4">
                  <a:lumMod val="75000"/>
                </a:schemeClr>
              </a:solidFill>
            </a:endParaRPr>
          </a:p>
          <a:p>
            <a:pPr marL="0" indent="0">
              <a:buNone/>
            </a:pPr>
            <a:r>
              <a:rPr lang="en-GB" sz="2400" dirty="0">
                <a:solidFill>
                  <a:srgbClr val="7030A0"/>
                </a:solidFill>
              </a:rPr>
              <a:t>Developing Emotional Resilience course is designed for health care workers. A module specifically for social care staff is expected to be added in the future. The course aims to increase your ability to cope with life’s daily challenges during the COVID-19 pandemic. It is made up of a series of lectures, quizzes and practical activities to help staff cope with pressures and stresses that are especially heightened at this time. </a:t>
            </a:r>
          </a:p>
          <a:p>
            <a:endParaRPr lang="en-GB" sz="2400" dirty="0"/>
          </a:p>
        </p:txBody>
      </p:sp>
      <p:sp>
        <p:nvSpPr>
          <p:cNvPr id="4" name="TextBox 3">
            <a:extLst>
              <a:ext uri="{FF2B5EF4-FFF2-40B4-BE49-F238E27FC236}">
                <a16:creationId xmlns:a16="http://schemas.microsoft.com/office/drawing/2014/main" id="{BE326D22-C0A7-4A36-8958-F6BD20039AEF}"/>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spTree>
    <p:extLst>
      <p:ext uri="{BB962C8B-B14F-4D97-AF65-F5344CB8AC3E}">
        <p14:creationId xmlns:p14="http://schemas.microsoft.com/office/powerpoint/2010/main" val="23591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Training &amp; Development</a:t>
            </a:r>
            <a:br>
              <a:rPr lang="en-GB" b="1" dirty="0">
                <a:solidFill>
                  <a:srgbClr val="0070C0"/>
                </a:solidFill>
              </a:rPr>
            </a:br>
            <a:r>
              <a:rPr lang="en-GB" b="1" dirty="0">
                <a:solidFill>
                  <a:srgbClr val="0070C0"/>
                </a:solidFill>
              </a:rPr>
              <a:t>	</a:t>
            </a:r>
            <a:r>
              <a:rPr lang="en-GB" sz="4000" b="1" dirty="0">
                <a:solidFill>
                  <a:srgbClr val="0070C0"/>
                </a:solidFill>
              </a:rPr>
              <a:t>Key Skills to look after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2301025"/>
            <a:ext cx="10515600" cy="4351338"/>
          </a:xfrm>
        </p:spPr>
        <p:txBody>
          <a:bodyPr>
            <a:normAutofit/>
          </a:bodyPr>
          <a:lstStyle/>
          <a:p>
            <a:pPr marL="0" indent="0">
              <a:buNone/>
            </a:pPr>
            <a:r>
              <a:rPr lang="en-GB" sz="2400" b="1" u="sng" dirty="0">
                <a:solidFill>
                  <a:schemeClr val="accent4">
                    <a:lumMod val="75000"/>
                  </a:schemeClr>
                </a:solidFill>
                <a:hlinkClick r:id="rId2">
                  <a:extLst>
                    <a:ext uri="{A12FA001-AC4F-418D-AE19-62706E023703}">
                      <ahyp:hlinkClr xmlns:ahyp="http://schemas.microsoft.com/office/drawing/2018/hyperlinkcolor" val="tx"/>
                    </a:ext>
                  </a:extLst>
                </a:hlinkClick>
              </a:rPr>
              <a:t>Mindfulness – Covid-19 resource pack</a:t>
            </a:r>
            <a:endParaRPr lang="en-GB" sz="2400" dirty="0">
              <a:solidFill>
                <a:schemeClr val="accent4">
                  <a:lumMod val="75000"/>
                </a:schemeClr>
              </a:solidFill>
            </a:endParaRPr>
          </a:p>
          <a:p>
            <a:pPr marL="0" indent="0">
              <a:buNone/>
            </a:pPr>
            <a:r>
              <a:rPr lang="en-GB" sz="2400" dirty="0">
                <a:solidFill>
                  <a:srgbClr val="7030A0"/>
                </a:solidFill>
              </a:rPr>
              <a:t>Practicing mindfulness is paying more attention to the present moment; to your own thoughts and feelings, and to the world around you. Being more ‘in the now’ instead of focusing or worrying about the future or the past can improve your mental wellbeing.</a:t>
            </a:r>
          </a:p>
          <a:p>
            <a:pPr marL="0" indent="0">
              <a:buNone/>
            </a:pPr>
            <a:r>
              <a:rPr lang="en-GB" sz="2400" dirty="0">
                <a:solidFill>
                  <a:srgbClr val="7030A0"/>
                </a:solidFill>
              </a:rPr>
              <a:t>The Mindfulness Initiative offer specialist advice and guidance and have developed a Covid-19 resource pack. </a:t>
            </a:r>
          </a:p>
          <a:p>
            <a:pPr marL="0" indent="0">
              <a:buNone/>
            </a:pPr>
            <a:r>
              <a:rPr lang="en-GB" sz="2400" dirty="0"/>
              <a:t> </a:t>
            </a:r>
            <a:endParaRPr lang="en-GB" sz="2400" dirty="0">
              <a:solidFill>
                <a:schemeClr val="accent4">
                  <a:lumMod val="75000"/>
                </a:schemeClr>
              </a:solidFill>
            </a:endParaRPr>
          </a:p>
          <a:p>
            <a:endParaRPr lang="en-GB" sz="2000" dirty="0"/>
          </a:p>
        </p:txBody>
      </p:sp>
      <p:sp>
        <p:nvSpPr>
          <p:cNvPr id="4" name="TextBox 3">
            <a:extLst>
              <a:ext uri="{FF2B5EF4-FFF2-40B4-BE49-F238E27FC236}">
                <a16:creationId xmlns:a16="http://schemas.microsoft.com/office/drawing/2014/main" id="{4D48E44A-1421-444B-A046-4E6879B2FB02}"/>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spTree>
    <p:extLst>
      <p:ext uri="{BB962C8B-B14F-4D97-AF65-F5344CB8AC3E}">
        <p14:creationId xmlns:p14="http://schemas.microsoft.com/office/powerpoint/2010/main" val="29246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8C5FB94F-491A-46A4-8968-C669E1D83D09}"/>
              </a:ext>
            </a:extLst>
          </p:cNvPr>
          <p:cNvSpPr/>
          <p:nvPr/>
        </p:nvSpPr>
        <p:spPr>
          <a:xfrm>
            <a:off x="-430306" y="-71718"/>
            <a:ext cx="6756340" cy="1129553"/>
          </a:xfrm>
          <a:prstGeom prst="parallelogram">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689BE52-463B-4879-9CDC-6D6A2A43FE3C}"/>
              </a:ext>
            </a:extLst>
          </p:cNvPr>
          <p:cNvSpPr>
            <a:spLocks noGrp="1"/>
          </p:cNvSpPr>
          <p:nvPr>
            <p:ph type="title"/>
          </p:nvPr>
        </p:nvSpPr>
        <p:spPr>
          <a:xfrm>
            <a:off x="6927" y="-74331"/>
            <a:ext cx="10515600" cy="1325563"/>
          </a:xfrm>
        </p:spPr>
        <p:txBody>
          <a:bodyPr/>
          <a:lstStyle/>
          <a:p>
            <a:r>
              <a:rPr lang="en-GB" b="1" dirty="0">
                <a:solidFill>
                  <a:schemeClr val="bg1"/>
                </a:solidFill>
              </a:rPr>
              <a:t>Contents</a:t>
            </a:r>
          </a:p>
        </p:txBody>
      </p:sp>
      <p:graphicFrame>
        <p:nvGraphicFramePr>
          <p:cNvPr id="4" name="Table 4">
            <a:extLst>
              <a:ext uri="{FF2B5EF4-FFF2-40B4-BE49-F238E27FC236}">
                <a16:creationId xmlns:a16="http://schemas.microsoft.com/office/drawing/2014/main" id="{A84C277D-2FA3-4F46-BFB8-997189F4E7C1}"/>
              </a:ext>
            </a:extLst>
          </p:cNvPr>
          <p:cNvGraphicFramePr>
            <a:graphicFrameLocks noGrp="1"/>
          </p:cNvGraphicFramePr>
          <p:nvPr>
            <p:extLst>
              <p:ext uri="{D42A27DB-BD31-4B8C-83A1-F6EECF244321}">
                <p14:modId xmlns:p14="http://schemas.microsoft.com/office/powerpoint/2010/main" val="1968166822"/>
              </p:ext>
            </p:extLst>
          </p:nvPr>
        </p:nvGraphicFramePr>
        <p:xfrm>
          <a:off x="1389552" y="1446027"/>
          <a:ext cx="6970523" cy="4815840"/>
        </p:xfrm>
        <a:graphic>
          <a:graphicData uri="http://schemas.openxmlformats.org/drawingml/2006/table">
            <a:tbl>
              <a:tblPr firstRow="1" bandRow="1">
                <a:tableStyleId>{00A15C55-8517-42AA-B614-E9B94910E393}</a:tableStyleId>
              </a:tblPr>
              <a:tblGrid>
                <a:gridCol w="731324">
                  <a:extLst>
                    <a:ext uri="{9D8B030D-6E8A-4147-A177-3AD203B41FA5}">
                      <a16:colId xmlns:a16="http://schemas.microsoft.com/office/drawing/2014/main" val="1341957684"/>
                    </a:ext>
                  </a:extLst>
                </a:gridCol>
                <a:gridCol w="6239199">
                  <a:extLst>
                    <a:ext uri="{9D8B030D-6E8A-4147-A177-3AD203B41FA5}">
                      <a16:colId xmlns:a16="http://schemas.microsoft.com/office/drawing/2014/main" val="1872495293"/>
                    </a:ext>
                  </a:extLst>
                </a:gridCol>
              </a:tblGrid>
              <a:tr h="346228">
                <a:tc>
                  <a:txBody>
                    <a:bodyPr/>
                    <a:lstStyle/>
                    <a:p>
                      <a:r>
                        <a:rPr lang="en-GB" dirty="0"/>
                        <a:t>Slides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dirty="0"/>
                        <a:t>Topic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4056761"/>
                  </a:ext>
                </a:extLst>
              </a:tr>
              <a:tr h="370840">
                <a:tc>
                  <a:txBody>
                    <a:bodyPr/>
                    <a:lstStyle/>
                    <a:p>
                      <a:r>
                        <a:rPr lang="en-GB" b="1" dirty="0"/>
                        <a:t>3-7</a:t>
                      </a:r>
                    </a:p>
                  </a:txBody>
                  <a:tcPr>
                    <a:lnL w="12700" cap="flat" cmpd="sng" algn="ctr">
                      <a:solidFill>
                        <a:schemeClr val="tx1"/>
                      </a:solidFill>
                      <a:prstDash val="solid"/>
                      <a:round/>
                      <a:headEnd type="none" w="med" len="med"/>
                      <a:tailEnd type="none" w="med" len="med"/>
                    </a:lnL>
                  </a:tcPr>
                </a:tc>
                <a:tc>
                  <a:txBody>
                    <a:bodyPr/>
                    <a:lstStyle/>
                    <a:p>
                      <a:r>
                        <a:rPr lang="en-GB" dirty="0">
                          <a:hlinkClick r:id="rId2" action="ppaction://hlinksldjump"/>
                        </a:rPr>
                        <a:t>Purpose, Background and Research</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246813"/>
                  </a:ext>
                </a:extLst>
              </a:tr>
              <a:tr h="370840">
                <a:tc>
                  <a:txBody>
                    <a:bodyPr/>
                    <a:lstStyle/>
                    <a:p>
                      <a:r>
                        <a:rPr lang="en-GB" b="1" dirty="0"/>
                        <a:t>9-11</a:t>
                      </a:r>
                    </a:p>
                  </a:txBody>
                  <a:tcPr>
                    <a:lnL w="12700" cap="flat" cmpd="sng" algn="ctr">
                      <a:solidFill>
                        <a:schemeClr val="tx1"/>
                      </a:solidFill>
                      <a:prstDash val="solid"/>
                      <a:round/>
                      <a:headEnd type="none" w="med" len="med"/>
                      <a:tailEnd type="none" w="med" len="med"/>
                    </a:lnL>
                  </a:tcPr>
                </a:tc>
                <a:tc>
                  <a:txBody>
                    <a:bodyPr/>
                    <a:lstStyle/>
                    <a:p>
                      <a:r>
                        <a:rPr lang="en-GB" dirty="0">
                          <a:hlinkClick r:id="rId3" action="ppaction://hlinksldjump"/>
                        </a:rPr>
                        <a:t>North East &amp; North Cumbria ICS Staff Resilience Hub</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2711666"/>
                  </a:ext>
                </a:extLst>
              </a:tr>
              <a:tr h="370840">
                <a:tc>
                  <a:txBody>
                    <a:bodyPr/>
                    <a:lstStyle/>
                    <a:p>
                      <a:r>
                        <a:rPr lang="en-GB" b="1" dirty="0"/>
                        <a:t>12-13</a:t>
                      </a:r>
                    </a:p>
                  </a:txBody>
                  <a:tcPr>
                    <a:lnL w="12700" cap="flat" cmpd="sng" algn="ctr">
                      <a:solidFill>
                        <a:schemeClr val="tx1"/>
                      </a:solidFill>
                      <a:prstDash val="solid"/>
                      <a:round/>
                      <a:headEnd type="none" w="med" len="med"/>
                      <a:tailEnd type="none" w="med" len="med"/>
                    </a:lnL>
                  </a:tcPr>
                </a:tc>
                <a:tc>
                  <a:txBody>
                    <a:bodyPr/>
                    <a:lstStyle/>
                    <a:p>
                      <a:r>
                        <a:rPr lang="en-GB" dirty="0">
                          <a:hlinkClick r:id="rId4" action="ppaction://hlinksldjump"/>
                        </a:rPr>
                        <a:t>Employer Role and Example of Practice</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1398626"/>
                  </a:ext>
                </a:extLst>
              </a:tr>
              <a:tr h="370840">
                <a:tc>
                  <a:txBody>
                    <a:bodyPr/>
                    <a:lstStyle/>
                    <a:p>
                      <a:r>
                        <a:rPr lang="en-GB" b="1" dirty="0"/>
                        <a:t>14</a:t>
                      </a:r>
                    </a:p>
                  </a:txBody>
                  <a:tcPr>
                    <a:lnL w="12700" cap="flat" cmpd="sng" algn="ctr">
                      <a:solidFill>
                        <a:schemeClr val="tx1"/>
                      </a:solidFill>
                      <a:prstDash val="solid"/>
                      <a:round/>
                      <a:headEnd type="none" w="med" len="med"/>
                      <a:tailEnd type="none" w="med" len="med"/>
                    </a:lnL>
                  </a:tcPr>
                </a:tc>
                <a:tc>
                  <a:txBody>
                    <a:bodyPr/>
                    <a:lstStyle/>
                    <a:p>
                      <a:r>
                        <a:rPr lang="en-GB" dirty="0">
                          <a:hlinkClick r:id="rId5" action="ppaction://hlinksldjump"/>
                        </a:rPr>
                        <a:t>Resources and Support</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7360801"/>
                  </a:ext>
                </a:extLst>
              </a:tr>
              <a:tr h="370840">
                <a:tc>
                  <a:txBody>
                    <a:bodyPr/>
                    <a:lstStyle/>
                    <a:p>
                      <a:r>
                        <a:rPr lang="en-GB" b="1" dirty="0"/>
                        <a:t>15-20</a:t>
                      </a:r>
                    </a:p>
                  </a:txBody>
                  <a:tcPr>
                    <a:lnL w="12700" cap="flat" cmpd="sng" algn="ctr">
                      <a:solidFill>
                        <a:schemeClr val="tx1"/>
                      </a:solidFill>
                      <a:prstDash val="solid"/>
                      <a:round/>
                      <a:headEnd type="none" w="med" len="med"/>
                      <a:tailEnd type="none" w="med" len="med"/>
                    </a:lnL>
                  </a:tcPr>
                </a:tc>
                <a:tc>
                  <a:txBody>
                    <a:bodyPr/>
                    <a:lstStyle/>
                    <a:p>
                      <a:r>
                        <a:rPr lang="en-GB" dirty="0">
                          <a:hlinkClick r:id="rId6" action="ppaction://hlinksldjump"/>
                        </a:rPr>
                        <a:t>Training and Development</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0540244"/>
                  </a:ext>
                </a:extLst>
              </a:tr>
              <a:tr h="370840">
                <a:tc>
                  <a:txBody>
                    <a:bodyPr/>
                    <a:lstStyle/>
                    <a:p>
                      <a:r>
                        <a:rPr lang="en-GB" b="1" dirty="0"/>
                        <a:t>21-22</a:t>
                      </a:r>
                    </a:p>
                  </a:txBody>
                  <a:tcPr>
                    <a:lnL w="12700" cap="flat" cmpd="sng" algn="ctr">
                      <a:solidFill>
                        <a:schemeClr val="tx1"/>
                      </a:solidFill>
                      <a:prstDash val="solid"/>
                      <a:round/>
                      <a:headEnd type="none" w="med" len="med"/>
                      <a:tailEnd type="none" w="med" len="med"/>
                    </a:lnL>
                  </a:tcPr>
                </a:tc>
                <a:tc>
                  <a:txBody>
                    <a:bodyPr/>
                    <a:lstStyle/>
                    <a:p>
                      <a:r>
                        <a:rPr lang="en-GB" dirty="0">
                          <a:hlinkClick r:id="rId7" action="ppaction://hlinksldjump"/>
                        </a:rPr>
                        <a:t>Additional Helplines and Websites</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9082642"/>
                  </a:ext>
                </a:extLst>
              </a:tr>
              <a:tr h="370840">
                <a:tc>
                  <a:txBody>
                    <a:bodyPr/>
                    <a:lstStyle/>
                    <a:p>
                      <a:r>
                        <a:rPr lang="en-GB" b="1" dirty="0"/>
                        <a:t>23</a:t>
                      </a:r>
                    </a:p>
                  </a:txBody>
                  <a:tcPr>
                    <a:lnL w="12700" cap="flat" cmpd="sng" algn="ctr">
                      <a:solidFill>
                        <a:schemeClr val="tx1"/>
                      </a:solidFill>
                      <a:prstDash val="solid"/>
                      <a:round/>
                      <a:headEnd type="none" w="med" len="med"/>
                      <a:tailEnd type="none" w="med" len="med"/>
                    </a:lnL>
                  </a:tcPr>
                </a:tc>
                <a:tc>
                  <a:txBody>
                    <a:bodyPr/>
                    <a:lstStyle/>
                    <a:p>
                      <a:r>
                        <a:rPr lang="en-GB" dirty="0">
                          <a:hlinkClick r:id="rId8" action="ppaction://hlinksldjump"/>
                        </a:rPr>
                        <a:t>Health and Social Care Support</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6984495"/>
                  </a:ext>
                </a:extLst>
              </a:tr>
              <a:tr h="370840">
                <a:tc>
                  <a:txBody>
                    <a:bodyPr/>
                    <a:lstStyle/>
                    <a:p>
                      <a:r>
                        <a:rPr lang="en-GB" b="1" dirty="0"/>
                        <a:t>24</a:t>
                      </a:r>
                    </a:p>
                  </a:txBody>
                  <a:tcPr>
                    <a:lnL w="12700" cap="flat" cmpd="sng" algn="ctr">
                      <a:solidFill>
                        <a:schemeClr val="tx1"/>
                      </a:solidFill>
                      <a:prstDash val="solid"/>
                      <a:round/>
                      <a:headEnd type="none" w="med" len="med"/>
                      <a:tailEnd type="none" w="med" len="med"/>
                    </a:lnL>
                  </a:tcPr>
                </a:tc>
                <a:tc>
                  <a:txBody>
                    <a:bodyPr/>
                    <a:lstStyle/>
                    <a:p>
                      <a:r>
                        <a:rPr lang="en-GB" dirty="0">
                          <a:hlinkClick r:id="rId9" action="ppaction://hlinksldjump"/>
                        </a:rPr>
                        <a:t>Further information</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0745314"/>
                  </a:ext>
                </a:extLst>
              </a:tr>
              <a:tr h="370840">
                <a:tc>
                  <a:txBody>
                    <a:bodyPr/>
                    <a:lstStyle/>
                    <a:p>
                      <a:r>
                        <a:rPr lang="en-GB" b="1" dirty="0"/>
                        <a:t>25-27</a:t>
                      </a:r>
                    </a:p>
                  </a:txBody>
                  <a:tcPr>
                    <a:lnL w="12700" cap="flat" cmpd="sng" algn="ctr">
                      <a:solidFill>
                        <a:schemeClr val="tx1"/>
                      </a:solidFill>
                      <a:prstDash val="solid"/>
                      <a:round/>
                      <a:headEnd type="none" w="med" len="med"/>
                      <a:tailEnd type="none" w="med" len="med"/>
                    </a:lnL>
                  </a:tcPr>
                </a:tc>
                <a:tc>
                  <a:txBody>
                    <a:bodyPr/>
                    <a:lstStyle/>
                    <a:p>
                      <a:r>
                        <a:rPr lang="en-GB" dirty="0">
                          <a:hlinkClick r:id="rId10" action="ppaction://hlinksldjump"/>
                        </a:rPr>
                        <a:t>Key Messages and Ways to Wellness</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5582661"/>
                  </a:ext>
                </a:extLst>
              </a:tr>
              <a:tr h="370840">
                <a:tc>
                  <a:txBody>
                    <a:bodyPr/>
                    <a:lstStyle/>
                    <a:p>
                      <a:r>
                        <a:rPr lang="en-GB" b="1" dirty="0"/>
                        <a:t>28-39</a:t>
                      </a:r>
                    </a:p>
                  </a:txBody>
                  <a:tcPr>
                    <a:lnL w="12700" cap="flat" cmpd="sng" algn="ctr">
                      <a:solidFill>
                        <a:schemeClr val="tx1"/>
                      </a:solidFill>
                      <a:prstDash val="solid"/>
                      <a:round/>
                      <a:headEnd type="none" w="med" len="med"/>
                      <a:tailEnd type="none" w="med" len="med"/>
                    </a:lnL>
                  </a:tcPr>
                </a:tc>
                <a:tc>
                  <a:txBody>
                    <a:bodyPr/>
                    <a:lstStyle/>
                    <a:p>
                      <a:r>
                        <a:rPr lang="en-GB" dirty="0">
                          <a:hlinkClick r:id="rId11" action="ppaction://hlinksldjump"/>
                        </a:rPr>
                        <a:t>Care Home Managers: What can you do to help your staff?</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3170516"/>
                  </a:ext>
                </a:extLst>
              </a:tr>
              <a:tr h="370840">
                <a:tc>
                  <a:txBody>
                    <a:bodyPr/>
                    <a:lstStyle/>
                    <a:p>
                      <a:r>
                        <a:rPr lang="en-GB" b="1" dirty="0"/>
                        <a:t>40-50</a:t>
                      </a:r>
                    </a:p>
                  </a:txBody>
                  <a:tcPr>
                    <a:lnL w="12700" cap="flat" cmpd="sng" algn="ctr">
                      <a:solidFill>
                        <a:schemeClr val="tx1"/>
                      </a:solidFill>
                      <a:prstDash val="solid"/>
                      <a:round/>
                      <a:headEnd type="none" w="med" len="med"/>
                      <a:tailEnd type="none" w="med" len="med"/>
                    </a:lnL>
                  </a:tcPr>
                </a:tc>
                <a:tc>
                  <a:txBody>
                    <a:bodyPr/>
                    <a:lstStyle/>
                    <a:p>
                      <a:r>
                        <a:rPr lang="en-GB" dirty="0">
                          <a:hlinkClick r:id="rId12" action="ppaction://hlinksldjump"/>
                        </a:rPr>
                        <a:t>Care Home Staff: What can you do to help yourself and others?</a:t>
                      </a: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8146712"/>
                  </a:ext>
                </a:extLst>
              </a:tr>
              <a:tr h="370840">
                <a:tc>
                  <a:txBody>
                    <a:bodyPr/>
                    <a:lstStyle/>
                    <a:p>
                      <a:r>
                        <a:rPr lang="en-GB" b="1" dirty="0"/>
                        <a:t>51-60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GB" dirty="0">
                          <a:hlinkClick r:id="rId13" action="ppaction://hlinksldjump"/>
                        </a:rPr>
                        <a:t>Care Home Residents: What can you do to look after yourself?</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261123"/>
                  </a:ext>
                </a:extLst>
              </a:tr>
            </a:tbl>
          </a:graphicData>
        </a:graphic>
      </p:graphicFrame>
      <p:pic>
        <p:nvPicPr>
          <p:cNvPr id="5" name="Graphic 4" descr="House with solid fill">
            <a:hlinkClick r:id="rId14" action="ppaction://hlinksldjump"/>
            <a:extLst>
              <a:ext uri="{FF2B5EF4-FFF2-40B4-BE49-F238E27FC236}">
                <a16:creationId xmlns:a16="http://schemas.microsoft.com/office/drawing/2014/main" id="{553EFC65-1300-4E42-A9D6-327BE0ADF1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77600" y="5943600"/>
            <a:ext cx="914400" cy="914400"/>
          </a:xfrm>
          <a:prstGeom prst="rect">
            <a:avLst/>
          </a:prstGeom>
        </p:spPr>
      </p:pic>
      <p:pic>
        <p:nvPicPr>
          <p:cNvPr id="7" name="Graphic 6" descr="Right pointing backhand index with solid fill">
            <a:extLst>
              <a:ext uri="{FF2B5EF4-FFF2-40B4-BE49-F238E27FC236}">
                <a16:creationId xmlns:a16="http://schemas.microsoft.com/office/drawing/2014/main" id="{9CC45207-5F63-4583-B8EE-7F8F87A2485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22527" y="6035675"/>
            <a:ext cx="914400" cy="914400"/>
          </a:xfrm>
          <a:prstGeom prst="rect">
            <a:avLst/>
          </a:prstGeom>
        </p:spPr>
      </p:pic>
      <p:sp>
        <p:nvSpPr>
          <p:cNvPr id="9" name="TextBox 8">
            <a:extLst>
              <a:ext uri="{FF2B5EF4-FFF2-40B4-BE49-F238E27FC236}">
                <a16:creationId xmlns:a16="http://schemas.microsoft.com/office/drawing/2014/main" id="{175F8C57-2398-4167-9FD7-90A2216C32C7}"/>
              </a:ext>
            </a:extLst>
          </p:cNvPr>
          <p:cNvSpPr txBox="1"/>
          <p:nvPr/>
        </p:nvSpPr>
        <p:spPr>
          <a:xfrm>
            <a:off x="8885476" y="6261867"/>
            <a:ext cx="1727388" cy="523220"/>
          </a:xfrm>
          <a:prstGeom prst="rect">
            <a:avLst/>
          </a:prstGeom>
          <a:noFill/>
        </p:spPr>
        <p:txBody>
          <a:bodyPr wrap="square">
            <a:spAutoFit/>
          </a:bodyPr>
          <a:lstStyle/>
          <a:p>
            <a:r>
              <a:rPr lang="en-GB" sz="1400" dirty="0">
                <a:solidFill>
                  <a:srgbClr val="7030A0"/>
                </a:solidFill>
              </a:rPr>
              <a:t>Click on the house to return to this page</a:t>
            </a:r>
            <a:endParaRPr lang="en-GB" sz="1400" dirty="0"/>
          </a:p>
        </p:txBody>
      </p:sp>
      <p:sp>
        <p:nvSpPr>
          <p:cNvPr id="10" name="Parallelogram 9">
            <a:extLst>
              <a:ext uri="{FF2B5EF4-FFF2-40B4-BE49-F238E27FC236}">
                <a16:creationId xmlns:a16="http://schemas.microsoft.com/office/drawing/2014/main" id="{F9AE6258-684C-4D91-9573-FF83EBDE66C1}"/>
              </a:ext>
            </a:extLst>
          </p:cNvPr>
          <p:cNvSpPr/>
          <p:nvPr/>
        </p:nvSpPr>
        <p:spPr>
          <a:xfrm>
            <a:off x="8758517" y="5898776"/>
            <a:ext cx="3827929" cy="1129553"/>
          </a:xfrm>
          <a:prstGeom prst="parallelogram">
            <a:avLst>
              <a:gd name="adj" fmla="val 0"/>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729B520-9CEC-4808-8AE8-52412E025FD3}"/>
              </a:ext>
            </a:extLst>
          </p:cNvPr>
          <p:cNvSpPr/>
          <p:nvPr/>
        </p:nvSpPr>
        <p:spPr>
          <a:xfrm>
            <a:off x="-394889" y="6261867"/>
            <a:ext cx="1152000" cy="11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47879CD-E7C5-4D98-8AF5-896C0EA97C02}"/>
              </a:ext>
            </a:extLst>
          </p:cNvPr>
          <p:cNvSpPr/>
          <p:nvPr/>
        </p:nvSpPr>
        <p:spPr>
          <a:xfrm>
            <a:off x="-628889" y="6048000"/>
            <a:ext cx="1620000" cy="1620000"/>
          </a:xfrm>
          <a:prstGeom prst="ellipse">
            <a:avLst/>
          </a:prstGeom>
          <a:noFill/>
          <a:ln w="76200" cap="rnd">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9056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Training &amp; Development</a:t>
            </a:r>
            <a:br>
              <a:rPr lang="en-GB" b="1" dirty="0">
                <a:solidFill>
                  <a:srgbClr val="0070C0"/>
                </a:solidFill>
              </a:rPr>
            </a:br>
            <a:r>
              <a:rPr lang="en-GB" b="1" dirty="0">
                <a:solidFill>
                  <a:srgbClr val="0070C0"/>
                </a:solidFill>
              </a:rPr>
              <a:t>	</a:t>
            </a:r>
            <a:r>
              <a:rPr lang="en-GB" sz="4000" b="1" dirty="0">
                <a:solidFill>
                  <a:srgbClr val="0070C0"/>
                </a:solidFill>
              </a:rPr>
              <a:t>Key Skills to look after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2141537"/>
            <a:ext cx="10515600" cy="4351338"/>
          </a:xfrm>
        </p:spPr>
        <p:txBody>
          <a:bodyPr>
            <a:normAutofit/>
          </a:bodyPr>
          <a:lstStyle/>
          <a:p>
            <a:pPr marL="0" indent="0">
              <a:buNone/>
            </a:pPr>
            <a:r>
              <a:rPr lang="en-GB" sz="2400" b="1" u="sng" dirty="0">
                <a:solidFill>
                  <a:schemeClr val="accent4">
                    <a:lumMod val="75000"/>
                  </a:schemeClr>
                </a:solidFill>
                <a:hlinkClick r:id="rId2">
                  <a:extLst>
                    <a:ext uri="{A12FA001-AC4F-418D-AE19-62706E023703}">
                      <ahyp:hlinkClr xmlns:ahyp="http://schemas.microsoft.com/office/drawing/2018/hyperlinkcolor" val="tx"/>
                    </a:ext>
                  </a:extLst>
                </a:hlinkClick>
              </a:rPr>
              <a:t>Self-care Psychology – The 5 Pillars of Protection framework</a:t>
            </a:r>
            <a:endParaRPr lang="en-GB" sz="2400" dirty="0">
              <a:solidFill>
                <a:schemeClr val="accent4">
                  <a:lumMod val="75000"/>
                </a:schemeClr>
              </a:solidFill>
            </a:endParaRPr>
          </a:p>
          <a:p>
            <a:pPr marL="0" indent="0">
              <a:buNone/>
            </a:pPr>
            <a:r>
              <a:rPr lang="en-GB" sz="2400" dirty="0">
                <a:solidFill>
                  <a:srgbClr val="7030A0"/>
                </a:solidFill>
              </a:rPr>
              <a:t>Self-Care Psychology developed “</a:t>
            </a:r>
            <a:r>
              <a:rPr lang="en-GB" sz="2400" i="1" dirty="0">
                <a:solidFill>
                  <a:srgbClr val="7030A0"/>
                </a:solidFill>
              </a:rPr>
              <a:t>The 5 Pillars of Protection”</a:t>
            </a:r>
            <a:r>
              <a:rPr lang="en-GB" sz="2400" dirty="0">
                <a:solidFill>
                  <a:srgbClr val="7030A0"/>
                </a:solidFill>
              </a:rPr>
              <a:t> which is a framework for protecting practitioners at risk of professional trauma and fatigue. Including: Awareness, Supervision, Peer support, Self-care and Trauma informed.</a:t>
            </a:r>
          </a:p>
          <a:p>
            <a:pPr marL="0" indent="0">
              <a:buNone/>
            </a:pPr>
            <a:endParaRPr lang="en-GB" sz="2400" dirty="0">
              <a:solidFill>
                <a:srgbClr val="7030A0"/>
              </a:solidFill>
            </a:endParaRPr>
          </a:p>
          <a:p>
            <a:pPr marL="0" indent="0">
              <a:buNone/>
            </a:pPr>
            <a:r>
              <a:rPr lang="en-GB" sz="2400" b="1" u="sng" dirty="0">
                <a:solidFill>
                  <a:schemeClr val="accent4">
                    <a:lumMod val="75000"/>
                  </a:schemeClr>
                </a:solidFill>
                <a:hlinkClick r:id="rId3">
                  <a:extLst>
                    <a:ext uri="{A12FA001-AC4F-418D-AE19-62706E023703}">
                      <ahyp:hlinkClr xmlns:ahyp="http://schemas.microsoft.com/office/drawing/2018/hyperlinkcolor" val="tx"/>
                    </a:ext>
                  </a:extLst>
                </a:hlinkClick>
              </a:rPr>
              <a:t>Zero Suicide Alliance – 20 minute training course</a:t>
            </a:r>
            <a:endParaRPr lang="en-GB" sz="2400" dirty="0">
              <a:solidFill>
                <a:schemeClr val="accent4">
                  <a:lumMod val="75000"/>
                </a:schemeClr>
              </a:solidFill>
            </a:endParaRPr>
          </a:p>
          <a:p>
            <a:pPr marL="0" indent="0">
              <a:buNone/>
            </a:pPr>
            <a:r>
              <a:rPr lang="en-GB" sz="2400" dirty="0">
                <a:solidFill>
                  <a:srgbClr val="7030A0"/>
                </a:solidFill>
              </a:rPr>
              <a:t>An in-depth suicide prevention training session which aims to give you the life-saving skills and confidence to help someone who may be considering suicide. </a:t>
            </a:r>
          </a:p>
          <a:p>
            <a:pPr marL="0" indent="0">
              <a:buNone/>
            </a:pPr>
            <a:endParaRPr lang="en-GB" dirty="0">
              <a:solidFill>
                <a:srgbClr val="7030A0"/>
              </a:solidFill>
            </a:endParaRPr>
          </a:p>
          <a:p>
            <a:endParaRPr lang="en-GB" sz="2400" dirty="0"/>
          </a:p>
        </p:txBody>
      </p:sp>
      <p:sp>
        <p:nvSpPr>
          <p:cNvPr id="4" name="TextBox 3">
            <a:extLst>
              <a:ext uri="{FF2B5EF4-FFF2-40B4-BE49-F238E27FC236}">
                <a16:creationId xmlns:a16="http://schemas.microsoft.com/office/drawing/2014/main" id="{2C6B94D4-0555-40E0-8636-AEF9891AFFBA}"/>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spTree>
    <p:extLst>
      <p:ext uri="{BB962C8B-B14F-4D97-AF65-F5344CB8AC3E}">
        <p14:creationId xmlns:p14="http://schemas.microsoft.com/office/powerpoint/2010/main" val="3362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Additional Helplines &amp; Websites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594884"/>
            <a:ext cx="10515600" cy="4897991"/>
          </a:xfrm>
        </p:spPr>
        <p:txBody>
          <a:bodyPr>
            <a:normAutofit fontScale="62500" lnSpcReduction="20000"/>
          </a:bodyPr>
          <a:lstStyle/>
          <a:p>
            <a:pPr marL="0" indent="0">
              <a:buNone/>
            </a:pPr>
            <a:r>
              <a:rPr lang="en-GB" sz="3800" b="1" u="sng" dirty="0">
                <a:solidFill>
                  <a:schemeClr val="accent4">
                    <a:lumMod val="75000"/>
                  </a:schemeClr>
                </a:solidFill>
                <a:hlinkClick r:id="rId2">
                  <a:extLst>
                    <a:ext uri="{A12FA001-AC4F-418D-AE19-62706E023703}">
                      <ahyp:hlinkClr xmlns:ahyp="http://schemas.microsoft.com/office/drawing/2018/hyperlinkcolor" val="tx"/>
                    </a:ext>
                  </a:extLst>
                </a:hlinkClick>
              </a:rPr>
              <a:t>NHS Every Mind Matters</a:t>
            </a:r>
            <a:endParaRPr lang="en-GB" sz="3800" dirty="0">
              <a:solidFill>
                <a:schemeClr val="accent4">
                  <a:lumMod val="75000"/>
                </a:schemeClr>
              </a:solidFill>
            </a:endParaRPr>
          </a:p>
          <a:p>
            <a:pPr marL="0" indent="0">
              <a:buNone/>
            </a:pPr>
            <a:r>
              <a:rPr lang="en-GB" sz="3800" dirty="0">
                <a:solidFill>
                  <a:srgbClr val="7030A0"/>
                </a:solidFill>
              </a:rPr>
              <a:t>Having good mental health helps us relax more, achieve more and enjoy our lives more. This site provides expert advice and practical tips to help you look after your mental health and wellbeing.</a:t>
            </a:r>
          </a:p>
          <a:p>
            <a:pPr marL="0" indent="0">
              <a:buNone/>
            </a:pPr>
            <a:endParaRPr lang="en-GB" sz="3800" dirty="0"/>
          </a:p>
          <a:p>
            <a:pPr marL="0" indent="0">
              <a:buNone/>
            </a:pPr>
            <a:r>
              <a:rPr lang="en-GB" sz="3800" b="1" u="sng" dirty="0">
                <a:solidFill>
                  <a:schemeClr val="accent4">
                    <a:lumMod val="75000"/>
                  </a:schemeClr>
                </a:solidFill>
                <a:hlinkClick r:id="rId3">
                  <a:extLst>
                    <a:ext uri="{A12FA001-AC4F-418D-AE19-62706E023703}">
                      <ahyp:hlinkClr xmlns:ahyp="http://schemas.microsoft.com/office/drawing/2018/hyperlinkcolor" val="tx"/>
                    </a:ext>
                  </a:extLst>
                </a:hlinkClick>
              </a:rPr>
              <a:t>Listening Ear</a:t>
            </a:r>
            <a:endParaRPr lang="en-GB" sz="3800" dirty="0">
              <a:solidFill>
                <a:schemeClr val="accent4">
                  <a:lumMod val="75000"/>
                </a:schemeClr>
              </a:solidFill>
            </a:endParaRPr>
          </a:p>
          <a:p>
            <a:pPr marL="0" indent="0">
              <a:buNone/>
            </a:pPr>
            <a:r>
              <a:rPr lang="en-GB" sz="3800" dirty="0">
                <a:solidFill>
                  <a:srgbClr val="7030A0"/>
                </a:solidFill>
              </a:rPr>
              <a:t>Bereavement support service offers a range of support for people who have experienced grief and loss through bereavement. Specific Covid-19 resources available.</a:t>
            </a:r>
          </a:p>
          <a:p>
            <a:pPr marL="0" indent="0">
              <a:buNone/>
            </a:pPr>
            <a:r>
              <a:rPr lang="en-GB" sz="3800" dirty="0">
                <a:solidFill>
                  <a:srgbClr val="7030A0"/>
                </a:solidFill>
              </a:rPr>
              <a:t>Phone:  0800 048 5224 </a:t>
            </a:r>
          </a:p>
          <a:p>
            <a:pPr marL="0" indent="0">
              <a:buNone/>
            </a:pPr>
            <a:r>
              <a:rPr lang="en-GB" sz="3800" dirty="0">
                <a:solidFill>
                  <a:srgbClr val="7030A0"/>
                </a:solidFill>
              </a:rPr>
              <a:t>	 </a:t>
            </a:r>
          </a:p>
          <a:p>
            <a:pPr marL="0" indent="0">
              <a:buNone/>
            </a:pPr>
            <a:r>
              <a:rPr lang="en-GB" sz="3800" b="1" u="sng" dirty="0">
                <a:solidFill>
                  <a:schemeClr val="accent4">
                    <a:lumMod val="75000"/>
                  </a:schemeClr>
                </a:solidFill>
                <a:hlinkClick r:id="rId4">
                  <a:extLst>
                    <a:ext uri="{A12FA001-AC4F-418D-AE19-62706E023703}">
                      <ahyp:hlinkClr xmlns:ahyp="http://schemas.microsoft.com/office/drawing/2018/hyperlinkcolor" val="tx"/>
                    </a:ext>
                  </a:extLst>
                </a:hlinkClick>
              </a:rPr>
              <a:t>Samaritans</a:t>
            </a:r>
            <a:r>
              <a:rPr lang="en-GB" sz="3800" b="1" dirty="0">
                <a:solidFill>
                  <a:schemeClr val="accent4">
                    <a:lumMod val="75000"/>
                  </a:schemeClr>
                </a:solidFill>
              </a:rPr>
              <a:t> </a:t>
            </a:r>
          </a:p>
          <a:p>
            <a:pPr marL="0" indent="0">
              <a:buNone/>
            </a:pPr>
            <a:r>
              <a:rPr lang="en-GB" sz="3800" dirty="0">
                <a:solidFill>
                  <a:srgbClr val="7030A0"/>
                </a:solidFill>
              </a:rPr>
              <a:t>Support for essential staff 24/7.</a:t>
            </a:r>
          </a:p>
          <a:p>
            <a:pPr marL="0" indent="0">
              <a:buNone/>
            </a:pPr>
            <a:r>
              <a:rPr lang="en-GB" sz="3800" dirty="0">
                <a:solidFill>
                  <a:srgbClr val="7030A0"/>
                </a:solidFill>
              </a:rPr>
              <a:t>Phone:  01226 116123 or 0300 131 7000</a:t>
            </a:r>
          </a:p>
          <a:p>
            <a:pPr marL="0" indent="0">
              <a:buNone/>
            </a:pPr>
            <a:endParaRPr lang="en-GB" dirty="0">
              <a:solidFill>
                <a:srgbClr val="7030A0"/>
              </a:solidFill>
            </a:endParaRPr>
          </a:p>
          <a:p>
            <a:endParaRPr lang="en-GB" dirty="0"/>
          </a:p>
        </p:txBody>
      </p:sp>
      <p:sp>
        <p:nvSpPr>
          <p:cNvPr id="4" name="TextBox 3">
            <a:extLst>
              <a:ext uri="{FF2B5EF4-FFF2-40B4-BE49-F238E27FC236}">
                <a16:creationId xmlns:a16="http://schemas.microsoft.com/office/drawing/2014/main" id="{8AECD5C0-99ED-4096-A05E-247BB8CEE821}"/>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pic>
        <p:nvPicPr>
          <p:cNvPr id="5" name="Graphic 4" descr="House with solid fill">
            <a:hlinkClick r:id="rId5" action="ppaction://hlinksldjump"/>
            <a:extLst>
              <a:ext uri="{FF2B5EF4-FFF2-40B4-BE49-F238E27FC236}">
                <a16:creationId xmlns:a16="http://schemas.microsoft.com/office/drawing/2014/main" id="{1A2917F3-92E3-42DC-BAE3-DA22F9F79F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29364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up)">
                                      <p:cBhvr>
                                        <p:cTn id="29" dur="500"/>
                                        <p:tgtEl>
                                          <p:spTgt spid="3">
                                            <p:txEl>
                                              <p:pRg st="7" end="7"/>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500"/>
                                        <p:tgtEl>
                                          <p:spTgt spid="3">
                                            <p:txEl>
                                              <p:pRg st="8" end="8"/>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up)">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Additional Helplines &amp; Websites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594884"/>
            <a:ext cx="10515600" cy="4897991"/>
          </a:xfrm>
        </p:spPr>
        <p:txBody>
          <a:bodyPr>
            <a:normAutofit fontScale="85000" lnSpcReduction="20000"/>
          </a:bodyPr>
          <a:lstStyle/>
          <a:p>
            <a:pPr marL="0" indent="0">
              <a:buNone/>
            </a:pPr>
            <a:r>
              <a:rPr lang="en-GB" b="1" u="sng" dirty="0">
                <a:solidFill>
                  <a:schemeClr val="accent4">
                    <a:lumMod val="75000"/>
                  </a:schemeClr>
                </a:solidFill>
              </a:rPr>
              <a:t>Shout </a:t>
            </a:r>
            <a:endParaRPr lang="en-GB" dirty="0">
              <a:solidFill>
                <a:schemeClr val="accent4">
                  <a:lumMod val="75000"/>
                </a:schemeClr>
              </a:solidFill>
            </a:endParaRPr>
          </a:p>
          <a:p>
            <a:pPr marL="0" indent="0">
              <a:buNone/>
            </a:pPr>
            <a:r>
              <a:rPr lang="en-GB" dirty="0">
                <a:solidFill>
                  <a:srgbClr val="7030A0"/>
                </a:solidFill>
              </a:rPr>
              <a:t>Commissioned by NHS England to support health and social care staff. A 24/7 text service for health and social care staff, on the frontline fighting Covid-19.</a:t>
            </a:r>
          </a:p>
          <a:p>
            <a:pPr marL="0" indent="0">
              <a:buNone/>
            </a:pPr>
            <a:r>
              <a:rPr lang="en-GB" dirty="0">
                <a:solidFill>
                  <a:srgbClr val="7030A0"/>
                </a:solidFill>
              </a:rPr>
              <a:t>Text:  FRONTLINE to 85258 for a text chat</a:t>
            </a:r>
          </a:p>
          <a:p>
            <a:endParaRPr lang="en-GB" dirty="0"/>
          </a:p>
          <a:p>
            <a:pPr marL="0" indent="0">
              <a:buNone/>
            </a:pPr>
            <a:r>
              <a:rPr lang="en-GB" b="1" u="sng" dirty="0">
                <a:solidFill>
                  <a:schemeClr val="accent4">
                    <a:lumMod val="75000"/>
                  </a:schemeClr>
                </a:solidFill>
                <a:hlinkClick r:id="rId2">
                  <a:extLst>
                    <a:ext uri="{A12FA001-AC4F-418D-AE19-62706E023703}">
                      <ahyp:hlinkClr xmlns:ahyp="http://schemas.microsoft.com/office/drawing/2018/hyperlinkcolor" val="tx"/>
                    </a:ext>
                  </a:extLst>
                </a:hlinkClick>
              </a:rPr>
              <a:t>Home Care Insight – Advice for care workers managing mental health during </a:t>
            </a:r>
            <a:endParaRPr lang="en-GB" dirty="0">
              <a:solidFill>
                <a:schemeClr val="accent4">
                  <a:lumMod val="75000"/>
                </a:schemeClr>
              </a:solidFill>
              <a:hlinkClick r:id="rId2">
                <a:extLst>
                  <a:ext uri="{A12FA001-AC4F-418D-AE19-62706E023703}">
                    <ahyp:hlinkClr xmlns:ahyp="http://schemas.microsoft.com/office/drawing/2018/hyperlinkcolor" val="tx"/>
                  </a:ext>
                </a:extLst>
              </a:hlinkClick>
            </a:endParaRPr>
          </a:p>
          <a:p>
            <a:pPr marL="0" indent="0">
              <a:buNone/>
            </a:pPr>
            <a:r>
              <a:rPr lang="en-GB" b="1" u="sng" dirty="0">
                <a:solidFill>
                  <a:schemeClr val="accent4">
                    <a:lumMod val="75000"/>
                  </a:schemeClr>
                </a:solidFill>
                <a:hlinkClick r:id="rId2">
                  <a:extLst>
                    <a:ext uri="{A12FA001-AC4F-418D-AE19-62706E023703}">
                      <ahyp:hlinkClr xmlns:ahyp="http://schemas.microsoft.com/office/drawing/2018/hyperlinkcolor" val="tx"/>
                    </a:ext>
                  </a:extLst>
                </a:hlinkClick>
              </a:rPr>
              <a:t>Covid-19</a:t>
            </a:r>
            <a:endParaRPr lang="en-GB" dirty="0">
              <a:solidFill>
                <a:schemeClr val="accent4">
                  <a:lumMod val="75000"/>
                </a:schemeClr>
              </a:solidFill>
            </a:endParaRPr>
          </a:p>
          <a:p>
            <a:pPr marL="0" indent="0">
              <a:buNone/>
            </a:pPr>
            <a:r>
              <a:rPr lang="en-GB" dirty="0">
                <a:solidFill>
                  <a:srgbClr val="7030A0"/>
                </a:solidFill>
              </a:rPr>
              <a:t>This article from trade magazine Home Care Insight breaks down the key information from the World Health Organisation for care workers, including all the relevant tips and advice for your profession. </a:t>
            </a:r>
          </a:p>
          <a:p>
            <a:pPr marL="0" indent="0">
              <a:buNone/>
            </a:pPr>
            <a:endParaRPr lang="en-GB" dirty="0">
              <a:solidFill>
                <a:schemeClr val="accent4">
                  <a:lumMod val="75000"/>
                </a:schemeClr>
              </a:solidFill>
              <a:hlinkClick r:id="rId3">
                <a:extLst>
                  <a:ext uri="{A12FA001-AC4F-418D-AE19-62706E023703}">
                    <ahyp:hlinkClr xmlns:ahyp="http://schemas.microsoft.com/office/drawing/2018/hyperlinkcolor" val="tx"/>
                  </a:ext>
                </a:extLst>
              </a:hlinkClick>
            </a:endParaRPr>
          </a:p>
          <a:p>
            <a:pPr marL="0" indent="0">
              <a:buNone/>
            </a:pPr>
            <a:r>
              <a:rPr lang="en-GB" b="1" u="sng" dirty="0">
                <a:solidFill>
                  <a:schemeClr val="accent4">
                    <a:lumMod val="75000"/>
                  </a:schemeClr>
                </a:solidFill>
                <a:hlinkClick r:id="rId3">
                  <a:extLst>
                    <a:ext uri="{A12FA001-AC4F-418D-AE19-62706E023703}">
                      <ahyp:hlinkClr xmlns:ahyp="http://schemas.microsoft.com/office/drawing/2018/hyperlinkcolor" val="tx"/>
                    </a:ext>
                  </a:extLst>
                </a:hlinkClick>
              </a:rPr>
              <a:t>MIND – Coronavirus: Coping as a Key Worker</a:t>
            </a:r>
            <a:endParaRPr lang="en-GB" dirty="0">
              <a:solidFill>
                <a:schemeClr val="accent4">
                  <a:lumMod val="75000"/>
                </a:schemeClr>
              </a:solidFill>
            </a:endParaRPr>
          </a:p>
          <a:p>
            <a:pPr marL="0" indent="0">
              <a:buNone/>
            </a:pPr>
            <a:r>
              <a:rPr lang="en-GB" dirty="0">
                <a:solidFill>
                  <a:srgbClr val="7030A0"/>
                </a:solidFill>
              </a:rPr>
              <a:t>Information for managing stress and anxiety as a key worker, as well as additional advice for </a:t>
            </a:r>
            <a:r>
              <a:rPr lang="en-GB" u="sng" dirty="0">
                <a:hlinkClick r:id="rId4"/>
              </a:rPr>
              <a:t>managing your mental wellbeing during Covid-19</a:t>
            </a:r>
            <a:endParaRPr lang="en-GB" dirty="0"/>
          </a:p>
          <a:p>
            <a:pPr marL="0" indent="0">
              <a:buNone/>
            </a:pPr>
            <a:endParaRPr lang="en-GB" dirty="0">
              <a:solidFill>
                <a:srgbClr val="7030A0"/>
              </a:solidFill>
            </a:endParaRPr>
          </a:p>
          <a:p>
            <a:endParaRPr lang="en-GB" dirty="0"/>
          </a:p>
        </p:txBody>
      </p:sp>
      <p:sp>
        <p:nvSpPr>
          <p:cNvPr id="4" name="TextBox 3">
            <a:extLst>
              <a:ext uri="{FF2B5EF4-FFF2-40B4-BE49-F238E27FC236}">
                <a16:creationId xmlns:a16="http://schemas.microsoft.com/office/drawing/2014/main" id="{84E1BF56-799E-4D25-9FB7-539324C3EB7E}"/>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headings for more information)</a:t>
            </a:r>
          </a:p>
          <a:p>
            <a:pPr algn="r"/>
            <a:endParaRPr lang="en-GB" sz="2400" b="1" i="1" dirty="0">
              <a:solidFill>
                <a:srgbClr val="FF0000"/>
              </a:solidFill>
            </a:endParaRPr>
          </a:p>
        </p:txBody>
      </p:sp>
    </p:spTree>
    <p:extLst>
      <p:ext uri="{BB962C8B-B14F-4D97-AF65-F5344CB8AC3E}">
        <p14:creationId xmlns:p14="http://schemas.microsoft.com/office/powerpoint/2010/main" val="34990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up)">
                                      <p:cBhvr>
                                        <p:cTn id="29" dur="500"/>
                                        <p:tgtEl>
                                          <p:spTgt spid="3">
                                            <p:txEl>
                                              <p:pRg st="8" end="8"/>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up)">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200" y="354493"/>
            <a:ext cx="10515600" cy="1325563"/>
          </a:xfrm>
        </p:spPr>
        <p:txBody>
          <a:bodyPr>
            <a:normAutofit/>
          </a:bodyPr>
          <a:lstStyle/>
          <a:p>
            <a:r>
              <a:rPr lang="en-GB" b="1" dirty="0">
                <a:solidFill>
                  <a:srgbClr val="0070C0"/>
                </a:solidFill>
              </a:rPr>
              <a:t>Health &amp; Social Care Support</a:t>
            </a:r>
            <a:br>
              <a:rPr lang="en-GB" b="1" dirty="0">
                <a:solidFill>
                  <a:srgbClr val="0070C0"/>
                </a:solidFill>
              </a:rPr>
            </a:br>
            <a:r>
              <a:rPr lang="en-GB" sz="4000" b="1" dirty="0">
                <a:solidFill>
                  <a:srgbClr val="0070C0"/>
                </a:solidFill>
              </a:rPr>
              <a:t>Useful links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850066"/>
            <a:ext cx="10515600" cy="4897991"/>
          </a:xfrm>
        </p:spPr>
        <p:txBody>
          <a:bodyPr>
            <a:normAutofit/>
          </a:bodyPr>
          <a:lstStyle/>
          <a:p>
            <a:pPr marL="0" indent="0">
              <a:buNone/>
            </a:pPr>
            <a:endParaRPr lang="en-GB" b="1" dirty="0">
              <a:solidFill>
                <a:srgbClr val="7030A0"/>
              </a:solidFill>
            </a:endParaRPr>
          </a:p>
          <a:p>
            <a:pPr marL="0" indent="0">
              <a:buNone/>
            </a:pPr>
            <a:r>
              <a:rPr lang="en-GB" b="1" u="sng" dirty="0">
                <a:solidFill>
                  <a:srgbClr val="7030A0"/>
                </a:solidFill>
                <a:hlinkClick r:id="rId2">
                  <a:extLst>
                    <a:ext uri="{A12FA001-AC4F-418D-AE19-62706E023703}">
                      <ahyp:hlinkClr xmlns:ahyp="http://schemas.microsoft.com/office/drawing/2018/hyperlinkcolor" val="tx"/>
                    </a:ext>
                  </a:extLst>
                </a:hlinkClick>
              </a:rPr>
              <a:t>Our NHS People support directory</a:t>
            </a:r>
            <a:endParaRPr lang="en-GB" b="1" u="sng" dirty="0">
              <a:solidFill>
                <a:srgbClr val="7030A0"/>
              </a:solidFill>
            </a:endParaRPr>
          </a:p>
          <a:p>
            <a:pPr marL="0" indent="0">
              <a:buNone/>
            </a:pPr>
            <a:endParaRPr lang="en-GB" b="1" dirty="0">
              <a:solidFill>
                <a:srgbClr val="7030A0"/>
              </a:solidFill>
            </a:endParaRPr>
          </a:p>
          <a:p>
            <a:pPr marL="0" indent="0">
              <a:buNone/>
            </a:pPr>
            <a:r>
              <a:rPr lang="en-GB" b="1" u="sng" dirty="0">
                <a:solidFill>
                  <a:srgbClr val="7030A0"/>
                </a:solidFill>
                <a:hlinkClick r:id="rId3">
                  <a:extLst>
                    <a:ext uri="{A12FA001-AC4F-418D-AE19-62706E023703}">
                      <ahyp:hlinkClr xmlns:ahyp="http://schemas.microsoft.com/office/drawing/2018/hyperlinkcolor" val="tx"/>
                    </a:ext>
                  </a:extLst>
                </a:hlinkClick>
              </a:rPr>
              <a:t>Reduce stress, anxiety and depression</a:t>
            </a:r>
            <a:endParaRPr lang="en-GB" b="1" u="sng" dirty="0">
              <a:solidFill>
                <a:srgbClr val="7030A0"/>
              </a:solidFill>
            </a:endParaRPr>
          </a:p>
          <a:p>
            <a:pPr marL="0" indent="0">
              <a:buNone/>
            </a:pPr>
            <a:endParaRPr lang="en-GB" b="1" dirty="0">
              <a:solidFill>
                <a:srgbClr val="7030A0"/>
              </a:solidFill>
            </a:endParaRPr>
          </a:p>
          <a:p>
            <a:pPr marL="0" indent="0">
              <a:buNone/>
            </a:pPr>
            <a:r>
              <a:rPr lang="en-GB" b="1" u="sng" dirty="0">
                <a:solidFill>
                  <a:srgbClr val="7030A0"/>
                </a:solidFill>
                <a:hlinkClick r:id="rId4">
                  <a:extLst>
                    <a:ext uri="{A12FA001-AC4F-418D-AE19-62706E023703}">
                      <ahyp:hlinkClr xmlns:ahyp="http://schemas.microsoft.com/office/drawing/2018/hyperlinkcolor" val="tx"/>
                    </a:ext>
                  </a:extLst>
                </a:hlinkClick>
              </a:rPr>
              <a:t>https://www.hse.gov.uk/stress/mental-health.htm</a:t>
            </a:r>
            <a:endParaRPr lang="en-GB" b="1" dirty="0">
              <a:solidFill>
                <a:srgbClr val="7030A0"/>
              </a:solidFill>
            </a:endParaRPr>
          </a:p>
          <a:p>
            <a:endParaRPr lang="en-GB" b="1" dirty="0"/>
          </a:p>
        </p:txBody>
      </p:sp>
      <p:sp>
        <p:nvSpPr>
          <p:cNvPr id="4" name="TextBox 3">
            <a:extLst>
              <a:ext uri="{FF2B5EF4-FFF2-40B4-BE49-F238E27FC236}">
                <a16:creationId xmlns:a16="http://schemas.microsoft.com/office/drawing/2014/main" id="{4845845E-D419-4DD8-A712-8B87A0C52F10}"/>
              </a:ext>
            </a:extLst>
          </p:cNvPr>
          <p:cNvSpPr txBox="1"/>
          <p:nvPr/>
        </p:nvSpPr>
        <p:spPr>
          <a:xfrm>
            <a:off x="6767623" y="0"/>
            <a:ext cx="5327007" cy="830997"/>
          </a:xfrm>
          <a:prstGeom prst="rect">
            <a:avLst/>
          </a:prstGeom>
          <a:noFill/>
        </p:spPr>
        <p:txBody>
          <a:bodyPr wrap="square" rtlCol="0">
            <a:spAutoFit/>
          </a:bodyPr>
          <a:lstStyle/>
          <a:p>
            <a:pPr algn="r"/>
            <a:r>
              <a:rPr lang="en-GB" sz="2400" b="1" i="1" dirty="0">
                <a:solidFill>
                  <a:srgbClr val="FF0000"/>
                </a:solidFill>
              </a:rPr>
              <a:t>(Click on text for more information)</a:t>
            </a:r>
          </a:p>
          <a:p>
            <a:pPr algn="r"/>
            <a:endParaRPr lang="en-GB" sz="2400" b="1" i="1" dirty="0">
              <a:solidFill>
                <a:srgbClr val="FF0000"/>
              </a:solidFill>
            </a:endParaRPr>
          </a:p>
        </p:txBody>
      </p:sp>
      <p:pic>
        <p:nvPicPr>
          <p:cNvPr id="5" name="Graphic 4" descr="House with solid fill">
            <a:hlinkClick r:id="rId5" action="ppaction://hlinksldjump"/>
            <a:extLst>
              <a:ext uri="{FF2B5EF4-FFF2-40B4-BE49-F238E27FC236}">
                <a16:creationId xmlns:a16="http://schemas.microsoft.com/office/drawing/2014/main" id="{8D260867-2D1C-4293-991C-5F58D01196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39612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In addition…</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594884"/>
            <a:ext cx="10515600" cy="5153173"/>
          </a:xfrm>
        </p:spPr>
        <p:txBody>
          <a:bodyPr>
            <a:normAutofit lnSpcReduction="10000"/>
          </a:bodyPr>
          <a:lstStyle/>
          <a:p>
            <a:pPr lvl="0"/>
            <a:r>
              <a:rPr lang="en-GB" dirty="0">
                <a:solidFill>
                  <a:srgbClr val="7030A0"/>
                </a:solidFill>
              </a:rPr>
              <a:t>The Department of Health and Social Care has a </a:t>
            </a:r>
            <a:r>
              <a:rPr lang="en-GB" u="sng" dirty="0">
                <a:solidFill>
                  <a:schemeClr val="accent4">
                    <a:lumMod val="75000"/>
                  </a:schemeClr>
                </a:solidFill>
                <a:hlinkClick r:id="rId2">
                  <a:extLst>
                    <a:ext uri="{A12FA001-AC4F-418D-AE19-62706E023703}">
                      <ahyp:hlinkClr xmlns:ahyp="http://schemas.microsoft.com/office/drawing/2018/hyperlinkcolor" val="tx"/>
                    </a:ext>
                  </a:extLst>
                </a:hlinkClick>
              </a:rPr>
              <a:t>Care Workforce COVID-19 app</a:t>
            </a:r>
            <a:r>
              <a:rPr lang="en-GB" dirty="0">
                <a:solidFill>
                  <a:srgbClr val="7030A0"/>
                </a:solidFill>
              </a:rPr>
              <a:t>, providing health and social care workers with practical information and health and wellbeing support.</a:t>
            </a:r>
          </a:p>
          <a:p>
            <a:pPr lvl="0"/>
            <a:r>
              <a:rPr lang="en-GB" dirty="0">
                <a:solidFill>
                  <a:srgbClr val="7030A0"/>
                </a:solidFill>
              </a:rPr>
              <a:t>The </a:t>
            </a:r>
            <a:r>
              <a:rPr lang="en-GB" u="sng" dirty="0">
                <a:solidFill>
                  <a:schemeClr val="accent4">
                    <a:lumMod val="75000"/>
                  </a:schemeClr>
                </a:solidFill>
                <a:hlinkClick r:id="rId3">
                  <a:extLst>
                    <a:ext uri="{A12FA001-AC4F-418D-AE19-62706E023703}">
                      <ahyp:hlinkClr xmlns:ahyp="http://schemas.microsoft.com/office/drawing/2018/hyperlinkcolor" val="tx"/>
                    </a:ext>
                  </a:extLst>
                </a:hlinkClick>
              </a:rPr>
              <a:t>Queen's Nursing Institute's offers a listening service</a:t>
            </a:r>
            <a:r>
              <a:rPr lang="en-GB" dirty="0">
                <a:solidFill>
                  <a:srgbClr val="7030A0"/>
                </a:solidFill>
              </a:rPr>
              <a:t>, providing emotional support to registered nurses working in the community.</a:t>
            </a:r>
          </a:p>
          <a:p>
            <a:pPr lvl="0"/>
            <a:r>
              <a:rPr lang="en-GB" dirty="0">
                <a:solidFill>
                  <a:srgbClr val="7030A0"/>
                </a:solidFill>
              </a:rPr>
              <a:t>Open Change has </a:t>
            </a:r>
            <a:r>
              <a:rPr lang="en-GB" u="sng" dirty="0">
                <a:solidFill>
                  <a:schemeClr val="accent4">
                    <a:lumMod val="75000"/>
                  </a:schemeClr>
                </a:solidFill>
                <a:hlinkClick r:id="rId4">
                  <a:extLst>
                    <a:ext uri="{A12FA001-AC4F-418D-AE19-62706E023703}">
                      <ahyp:hlinkClr xmlns:ahyp="http://schemas.microsoft.com/office/drawing/2018/hyperlinkcolor" val="tx"/>
                    </a:ext>
                  </a:extLst>
                </a:hlinkClick>
              </a:rPr>
              <a:t>visual resources about coronavirus for health and social care workers</a:t>
            </a:r>
            <a:r>
              <a:rPr lang="en-GB" dirty="0">
                <a:solidFill>
                  <a:srgbClr val="7030A0"/>
                </a:solidFill>
              </a:rPr>
              <a:t>, looking at stress, coping and resilience, difficult conversations, and care homes.</a:t>
            </a:r>
          </a:p>
          <a:p>
            <a:pPr lvl="0"/>
            <a:r>
              <a:rPr lang="en-GB" dirty="0">
                <a:solidFill>
                  <a:srgbClr val="7030A0"/>
                </a:solidFill>
              </a:rPr>
              <a:t>King's Health Partners has a </a:t>
            </a:r>
            <a:r>
              <a:rPr lang="en-GB" u="sng" dirty="0">
                <a:solidFill>
                  <a:schemeClr val="accent4">
                    <a:lumMod val="75000"/>
                  </a:schemeClr>
                </a:solidFill>
                <a:hlinkClick r:id="rId5">
                  <a:extLst>
                    <a:ext uri="{A12FA001-AC4F-418D-AE19-62706E023703}">
                      <ahyp:hlinkClr xmlns:ahyp="http://schemas.microsoft.com/office/drawing/2018/hyperlinkcolor" val="tx"/>
                    </a:ext>
                  </a:extLst>
                </a:hlinkClick>
              </a:rPr>
              <a:t>collection of staff health and wellbeing resources for coronavirus</a:t>
            </a:r>
            <a:r>
              <a:rPr lang="en-GB" dirty="0">
                <a:solidFill>
                  <a:srgbClr val="7030A0"/>
                </a:solidFill>
              </a:rPr>
              <a:t>.</a:t>
            </a:r>
          </a:p>
          <a:p>
            <a:pPr lvl="0"/>
            <a:r>
              <a:rPr lang="en-GB" u="sng" dirty="0">
                <a:solidFill>
                  <a:schemeClr val="accent4">
                    <a:lumMod val="75000"/>
                  </a:schemeClr>
                </a:solidFill>
                <a:hlinkClick r:id="rId6">
                  <a:extLst>
                    <a:ext uri="{A12FA001-AC4F-418D-AE19-62706E023703}">
                      <ahyp:hlinkClr xmlns:ahyp="http://schemas.microsoft.com/office/drawing/2018/hyperlinkcolor" val="tx"/>
                    </a:ext>
                  </a:extLst>
                </a:hlinkClick>
              </a:rPr>
              <a:t>The Care Workers Charity</a:t>
            </a:r>
            <a:r>
              <a:rPr lang="en-GB" dirty="0">
                <a:solidFill>
                  <a:schemeClr val="accent4">
                    <a:lumMod val="75000"/>
                  </a:schemeClr>
                </a:solidFill>
              </a:rPr>
              <a:t> </a:t>
            </a:r>
            <a:r>
              <a:rPr lang="en-GB" dirty="0">
                <a:solidFill>
                  <a:srgbClr val="7030A0"/>
                </a:solidFill>
              </a:rPr>
              <a:t>provides financial support for people working in the care sector.</a:t>
            </a:r>
          </a:p>
          <a:p>
            <a:endParaRPr lang="en-GB" dirty="0"/>
          </a:p>
        </p:txBody>
      </p:sp>
      <p:sp>
        <p:nvSpPr>
          <p:cNvPr id="4" name="TextBox 3">
            <a:extLst>
              <a:ext uri="{FF2B5EF4-FFF2-40B4-BE49-F238E27FC236}">
                <a16:creationId xmlns:a16="http://schemas.microsoft.com/office/drawing/2014/main" id="{52372A3B-28CA-4B1C-905E-D5151B116857}"/>
              </a:ext>
            </a:extLst>
          </p:cNvPr>
          <p:cNvSpPr txBox="1"/>
          <p:nvPr/>
        </p:nvSpPr>
        <p:spPr>
          <a:xfrm>
            <a:off x="6096001" y="0"/>
            <a:ext cx="5998630" cy="830997"/>
          </a:xfrm>
          <a:prstGeom prst="rect">
            <a:avLst/>
          </a:prstGeom>
          <a:noFill/>
        </p:spPr>
        <p:txBody>
          <a:bodyPr wrap="square" rtlCol="0">
            <a:spAutoFit/>
          </a:bodyPr>
          <a:lstStyle/>
          <a:p>
            <a:pPr algn="r"/>
            <a:r>
              <a:rPr lang="en-GB" sz="2400" b="1" i="1" dirty="0">
                <a:solidFill>
                  <a:srgbClr val="FF0000"/>
                </a:solidFill>
              </a:rPr>
              <a:t>(Click on yellow text for more information)</a:t>
            </a:r>
          </a:p>
          <a:p>
            <a:pPr algn="r"/>
            <a:endParaRPr lang="en-GB" sz="2400" b="1" i="1" dirty="0">
              <a:solidFill>
                <a:srgbClr val="FF0000"/>
              </a:solidFill>
            </a:endParaRPr>
          </a:p>
        </p:txBody>
      </p:sp>
      <p:pic>
        <p:nvPicPr>
          <p:cNvPr id="5" name="Graphic 4" descr="House with solid fill">
            <a:hlinkClick r:id="rId7" action="ppaction://hlinksldjump"/>
            <a:extLst>
              <a:ext uri="{FF2B5EF4-FFF2-40B4-BE49-F238E27FC236}">
                <a16:creationId xmlns:a16="http://schemas.microsoft.com/office/drawing/2014/main" id="{7C97BFAA-952C-470B-80DD-4DB6F41CF3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21530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721242" y="1796904"/>
            <a:ext cx="6432593" cy="2694414"/>
          </a:xfrm>
        </p:spPr>
        <p:txBody>
          <a:bodyPr>
            <a:normAutofit/>
          </a:bodyPr>
          <a:lstStyle/>
          <a:p>
            <a:pPr marL="0" indent="0">
              <a:buNone/>
            </a:pPr>
            <a:r>
              <a:rPr lang="en-GB" dirty="0">
                <a:solidFill>
                  <a:srgbClr val="7030A0"/>
                </a:solidFill>
              </a:rPr>
              <a:t>Research suggests that there are </a:t>
            </a:r>
            <a:r>
              <a:rPr lang="en-GB" b="1" dirty="0">
                <a:solidFill>
                  <a:schemeClr val="accent4">
                    <a:lumMod val="75000"/>
                  </a:schemeClr>
                </a:solidFill>
              </a:rPr>
              <a:t>five core actions </a:t>
            </a:r>
            <a:r>
              <a:rPr lang="en-GB" dirty="0">
                <a:solidFill>
                  <a:srgbClr val="7030A0"/>
                </a:solidFill>
              </a:rPr>
              <a:t>we can proactively do to improve our wellbeing and mental health. </a:t>
            </a:r>
          </a:p>
          <a:p>
            <a:pPr marL="0" indent="0">
              <a:buNone/>
            </a:pPr>
            <a:r>
              <a:rPr lang="en-GB" dirty="0">
                <a:solidFill>
                  <a:srgbClr val="7030A0"/>
                </a:solidFill>
              </a:rPr>
              <a:t>The “</a:t>
            </a:r>
            <a:r>
              <a:rPr lang="en-GB" b="1" dirty="0">
                <a:solidFill>
                  <a:schemeClr val="accent4">
                    <a:lumMod val="75000"/>
                  </a:schemeClr>
                </a:solidFill>
              </a:rPr>
              <a:t>Five Ways to Wellbeing</a:t>
            </a:r>
            <a:r>
              <a:rPr lang="en-GB" dirty="0">
                <a:solidFill>
                  <a:srgbClr val="7030A0"/>
                </a:solidFill>
              </a:rPr>
              <a:t>” is an evidence-based study published by the New Economics Foundation in 2008.</a:t>
            </a:r>
          </a:p>
        </p:txBody>
      </p:sp>
      <p:pic>
        <p:nvPicPr>
          <p:cNvPr id="5" name="Graphic 4" descr="House with solid fill">
            <a:hlinkClick r:id="rId2" action="ppaction://hlinksldjump"/>
            <a:extLst>
              <a:ext uri="{FF2B5EF4-FFF2-40B4-BE49-F238E27FC236}">
                <a16:creationId xmlns:a16="http://schemas.microsoft.com/office/drawing/2014/main" id="{C9FB1EA8-763C-47A0-AD47-AFB150E7A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grpSp>
        <p:nvGrpSpPr>
          <p:cNvPr id="26" name="Group 25">
            <a:extLst>
              <a:ext uri="{FF2B5EF4-FFF2-40B4-BE49-F238E27FC236}">
                <a16:creationId xmlns:a16="http://schemas.microsoft.com/office/drawing/2014/main" id="{9CB1555B-72FD-437D-B755-F01F958559CE}"/>
              </a:ext>
            </a:extLst>
          </p:cNvPr>
          <p:cNvGrpSpPr/>
          <p:nvPr/>
        </p:nvGrpSpPr>
        <p:grpSpPr>
          <a:xfrm>
            <a:off x="6400800" y="561310"/>
            <a:ext cx="6822141" cy="6822141"/>
            <a:chOff x="6391836" y="305966"/>
            <a:chExt cx="6822141" cy="6822141"/>
          </a:xfrm>
        </p:grpSpPr>
        <p:pic>
          <p:nvPicPr>
            <p:cNvPr id="7" name="Graphic 6" descr="Deciduous tree with solid fill">
              <a:extLst>
                <a:ext uri="{FF2B5EF4-FFF2-40B4-BE49-F238E27FC236}">
                  <a16:creationId xmlns:a16="http://schemas.microsoft.com/office/drawing/2014/main" id="{907CDB44-B98A-479A-9DA1-43E9BA0B8F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1836" y="305966"/>
              <a:ext cx="6822141" cy="6822141"/>
            </a:xfrm>
            <a:prstGeom prst="rect">
              <a:avLst/>
            </a:prstGeom>
          </p:spPr>
        </p:pic>
        <p:pic>
          <p:nvPicPr>
            <p:cNvPr id="9" name="Graphic 8" descr="Apple with solid fill">
              <a:extLst>
                <a:ext uri="{FF2B5EF4-FFF2-40B4-BE49-F238E27FC236}">
                  <a16:creationId xmlns:a16="http://schemas.microsoft.com/office/drawing/2014/main" id="{E2E76AA6-B010-475F-A712-15F4308791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3924" y="1230734"/>
              <a:ext cx="1559859" cy="1559859"/>
            </a:xfrm>
            <a:prstGeom prst="rect">
              <a:avLst/>
            </a:prstGeom>
          </p:spPr>
        </p:pic>
        <p:sp>
          <p:nvSpPr>
            <p:cNvPr id="10" name="TextBox 9">
              <a:extLst>
                <a:ext uri="{FF2B5EF4-FFF2-40B4-BE49-F238E27FC236}">
                  <a16:creationId xmlns:a16="http://schemas.microsoft.com/office/drawing/2014/main" id="{652A6ECD-C56E-4B54-A49E-B1CA8522042F}"/>
                </a:ext>
              </a:extLst>
            </p:cNvPr>
            <p:cNvSpPr txBox="1"/>
            <p:nvPr/>
          </p:nvSpPr>
          <p:spPr>
            <a:xfrm>
              <a:off x="8312452" y="1961308"/>
              <a:ext cx="1008353" cy="338554"/>
            </a:xfrm>
            <a:prstGeom prst="rect">
              <a:avLst/>
            </a:prstGeom>
            <a:noFill/>
          </p:spPr>
          <p:txBody>
            <a:bodyPr wrap="none" rtlCol="0">
              <a:spAutoFit/>
            </a:bodyPr>
            <a:lstStyle/>
            <a:p>
              <a:r>
                <a:rPr lang="en-GB" sz="1600" b="1" dirty="0">
                  <a:solidFill>
                    <a:schemeClr val="bg1"/>
                  </a:solidFill>
                </a:rPr>
                <a:t>CONNECT</a:t>
              </a:r>
            </a:p>
          </p:txBody>
        </p:sp>
        <p:pic>
          <p:nvPicPr>
            <p:cNvPr id="11" name="Graphic 10" descr="Apple with solid fill">
              <a:extLst>
                <a:ext uri="{FF2B5EF4-FFF2-40B4-BE49-F238E27FC236}">
                  <a16:creationId xmlns:a16="http://schemas.microsoft.com/office/drawing/2014/main" id="{3640CE54-5147-48B2-BB4B-12B4EE6A7F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44100" y="1194339"/>
              <a:ext cx="1559859" cy="1559859"/>
            </a:xfrm>
            <a:prstGeom prst="rect">
              <a:avLst/>
            </a:prstGeom>
          </p:spPr>
        </p:pic>
        <p:sp>
          <p:nvSpPr>
            <p:cNvPr id="12" name="TextBox 11">
              <a:extLst>
                <a:ext uri="{FF2B5EF4-FFF2-40B4-BE49-F238E27FC236}">
                  <a16:creationId xmlns:a16="http://schemas.microsoft.com/office/drawing/2014/main" id="{209AEDBB-39E5-4179-B6EA-2EF016076DA1}"/>
                </a:ext>
              </a:extLst>
            </p:cNvPr>
            <p:cNvSpPr txBox="1"/>
            <p:nvPr/>
          </p:nvSpPr>
          <p:spPr>
            <a:xfrm>
              <a:off x="10335995" y="1787891"/>
              <a:ext cx="794000" cy="584775"/>
            </a:xfrm>
            <a:prstGeom prst="rect">
              <a:avLst/>
            </a:prstGeom>
            <a:noFill/>
          </p:spPr>
          <p:txBody>
            <a:bodyPr wrap="none" rtlCol="0">
              <a:spAutoFit/>
            </a:bodyPr>
            <a:lstStyle/>
            <a:p>
              <a:pPr algn="ctr"/>
              <a:r>
                <a:rPr lang="en-GB" sz="1600" b="1" dirty="0">
                  <a:solidFill>
                    <a:schemeClr val="bg1"/>
                  </a:solidFill>
                </a:rPr>
                <a:t>BE</a:t>
              </a:r>
            </a:p>
            <a:p>
              <a:pPr algn="ctr"/>
              <a:r>
                <a:rPr lang="en-GB" sz="1600" b="1" dirty="0">
                  <a:solidFill>
                    <a:schemeClr val="bg1"/>
                  </a:solidFill>
                </a:rPr>
                <a:t>ACTIVE</a:t>
              </a:r>
            </a:p>
          </p:txBody>
        </p:sp>
        <p:pic>
          <p:nvPicPr>
            <p:cNvPr id="13" name="Graphic 12" descr="Apple with solid fill">
              <a:extLst>
                <a:ext uri="{FF2B5EF4-FFF2-40B4-BE49-F238E27FC236}">
                  <a16:creationId xmlns:a16="http://schemas.microsoft.com/office/drawing/2014/main" id="{56BC3D56-AB77-4F77-8BC7-C6AE41FB73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2119" y="2738815"/>
              <a:ext cx="1559859" cy="1559859"/>
            </a:xfrm>
            <a:prstGeom prst="rect">
              <a:avLst/>
            </a:prstGeom>
          </p:spPr>
        </p:pic>
        <p:sp>
          <p:nvSpPr>
            <p:cNvPr id="14" name="TextBox 13">
              <a:extLst>
                <a:ext uri="{FF2B5EF4-FFF2-40B4-BE49-F238E27FC236}">
                  <a16:creationId xmlns:a16="http://schemas.microsoft.com/office/drawing/2014/main" id="{175CE922-E062-4282-8C30-901F7858CC4D}"/>
                </a:ext>
              </a:extLst>
            </p:cNvPr>
            <p:cNvSpPr txBox="1"/>
            <p:nvPr/>
          </p:nvSpPr>
          <p:spPr>
            <a:xfrm>
              <a:off x="7459903" y="3341407"/>
              <a:ext cx="818173" cy="584775"/>
            </a:xfrm>
            <a:prstGeom prst="rect">
              <a:avLst/>
            </a:prstGeom>
            <a:noFill/>
          </p:spPr>
          <p:txBody>
            <a:bodyPr wrap="none" rtlCol="0">
              <a:spAutoFit/>
            </a:bodyPr>
            <a:lstStyle/>
            <a:p>
              <a:pPr algn="ctr"/>
              <a:r>
                <a:rPr lang="en-GB" sz="1600" b="1" dirty="0">
                  <a:solidFill>
                    <a:schemeClr val="bg1"/>
                  </a:solidFill>
                </a:rPr>
                <a:t>TAKE</a:t>
              </a:r>
            </a:p>
            <a:p>
              <a:pPr algn="ctr"/>
              <a:r>
                <a:rPr lang="en-GB" sz="1600" b="1" dirty="0">
                  <a:solidFill>
                    <a:schemeClr val="bg1"/>
                  </a:solidFill>
                </a:rPr>
                <a:t>NOTICE</a:t>
              </a:r>
            </a:p>
          </p:txBody>
        </p:sp>
        <p:pic>
          <p:nvPicPr>
            <p:cNvPr id="15" name="Graphic 14" descr="Apple with solid fill">
              <a:extLst>
                <a:ext uri="{FF2B5EF4-FFF2-40B4-BE49-F238E27FC236}">
                  <a16:creationId xmlns:a16="http://schemas.microsoft.com/office/drawing/2014/main" id="{BFD89517-959D-43AE-921B-130DF04DA7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03229" y="3002406"/>
              <a:ext cx="1559859" cy="1559859"/>
            </a:xfrm>
            <a:prstGeom prst="rect">
              <a:avLst/>
            </a:prstGeom>
          </p:spPr>
        </p:pic>
        <p:sp>
          <p:nvSpPr>
            <p:cNvPr id="16" name="TextBox 15">
              <a:extLst>
                <a:ext uri="{FF2B5EF4-FFF2-40B4-BE49-F238E27FC236}">
                  <a16:creationId xmlns:a16="http://schemas.microsoft.com/office/drawing/2014/main" id="{CEF372D2-8966-4E77-B61E-E018BCFD0DC2}"/>
                </a:ext>
              </a:extLst>
            </p:cNvPr>
            <p:cNvSpPr txBox="1"/>
            <p:nvPr/>
          </p:nvSpPr>
          <p:spPr>
            <a:xfrm>
              <a:off x="9151249" y="3587464"/>
              <a:ext cx="1063817" cy="584775"/>
            </a:xfrm>
            <a:prstGeom prst="rect">
              <a:avLst/>
            </a:prstGeom>
            <a:noFill/>
          </p:spPr>
          <p:txBody>
            <a:bodyPr wrap="none" rtlCol="0">
              <a:spAutoFit/>
            </a:bodyPr>
            <a:lstStyle/>
            <a:p>
              <a:pPr algn="ctr"/>
              <a:r>
                <a:rPr lang="en-GB" sz="1600" b="1" dirty="0">
                  <a:solidFill>
                    <a:schemeClr val="bg1"/>
                  </a:solidFill>
                </a:rPr>
                <a:t>KEEP</a:t>
              </a:r>
            </a:p>
            <a:p>
              <a:pPr algn="ctr"/>
              <a:r>
                <a:rPr lang="en-GB" sz="1600" b="1" dirty="0">
                  <a:solidFill>
                    <a:schemeClr val="bg1"/>
                  </a:solidFill>
                </a:rPr>
                <a:t>LEARNING</a:t>
              </a:r>
            </a:p>
          </p:txBody>
        </p:sp>
        <p:pic>
          <p:nvPicPr>
            <p:cNvPr id="17" name="Graphic 16" descr="Apple with solid fill">
              <a:extLst>
                <a:ext uri="{FF2B5EF4-FFF2-40B4-BE49-F238E27FC236}">
                  <a16:creationId xmlns:a16="http://schemas.microsoft.com/office/drawing/2014/main" id="{0B5E8A9C-B76A-461E-84D2-90FCBB5081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32773" y="2601364"/>
              <a:ext cx="1559859" cy="1559859"/>
            </a:xfrm>
            <a:prstGeom prst="rect">
              <a:avLst/>
            </a:prstGeom>
          </p:spPr>
        </p:pic>
        <p:sp>
          <p:nvSpPr>
            <p:cNvPr id="18" name="TextBox 17">
              <a:extLst>
                <a:ext uri="{FF2B5EF4-FFF2-40B4-BE49-F238E27FC236}">
                  <a16:creationId xmlns:a16="http://schemas.microsoft.com/office/drawing/2014/main" id="{14A1D7EA-D726-4A46-B006-242308AD4CB5}"/>
                </a:ext>
              </a:extLst>
            </p:cNvPr>
            <p:cNvSpPr txBox="1"/>
            <p:nvPr/>
          </p:nvSpPr>
          <p:spPr>
            <a:xfrm>
              <a:off x="11303474" y="3347704"/>
              <a:ext cx="591829" cy="338554"/>
            </a:xfrm>
            <a:prstGeom prst="rect">
              <a:avLst/>
            </a:prstGeom>
            <a:noFill/>
          </p:spPr>
          <p:txBody>
            <a:bodyPr wrap="none" rtlCol="0">
              <a:spAutoFit/>
            </a:bodyPr>
            <a:lstStyle/>
            <a:p>
              <a:r>
                <a:rPr lang="en-GB" sz="1600" b="1" dirty="0">
                  <a:solidFill>
                    <a:schemeClr val="bg1"/>
                  </a:solidFill>
                </a:rPr>
                <a:t>GIVE</a:t>
              </a:r>
            </a:p>
          </p:txBody>
        </p:sp>
      </p:grpSp>
      <p:sp>
        <p:nvSpPr>
          <p:cNvPr id="19" name="Oval 18">
            <a:extLst>
              <a:ext uri="{FF2B5EF4-FFF2-40B4-BE49-F238E27FC236}">
                <a16:creationId xmlns:a16="http://schemas.microsoft.com/office/drawing/2014/main" id="{89A45A95-5997-42E8-9FED-05809ED09488}"/>
              </a:ext>
            </a:extLst>
          </p:cNvPr>
          <p:cNvSpPr/>
          <p:nvPr/>
        </p:nvSpPr>
        <p:spPr>
          <a:xfrm>
            <a:off x="-394889" y="6261867"/>
            <a:ext cx="1152000" cy="11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DF7DEE7-FCF9-4FB4-B47D-AFC4B0D95EDA}"/>
              </a:ext>
            </a:extLst>
          </p:cNvPr>
          <p:cNvSpPr/>
          <p:nvPr/>
        </p:nvSpPr>
        <p:spPr>
          <a:xfrm>
            <a:off x="-628889" y="6048000"/>
            <a:ext cx="1620000" cy="1620000"/>
          </a:xfrm>
          <a:prstGeom prst="ellipse">
            <a:avLst/>
          </a:prstGeom>
          <a:noFill/>
          <a:ln w="76200" cap="rnd">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a:extLst>
              <a:ext uri="{FF2B5EF4-FFF2-40B4-BE49-F238E27FC236}">
                <a16:creationId xmlns:a16="http://schemas.microsoft.com/office/drawing/2014/main" id="{02ACB23B-0D3E-4848-AD70-E23A910D9696}"/>
              </a:ext>
            </a:extLst>
          </p:cNvPr>
          <p:cNvSpPr/>
          <p:nvPr/>
        </p:nvSpPr>
        <p:spPr>
          <a:xfrm>
            <a:off x="-430307" y="-71718"/>
            <a:ext cx="8650941" cy="1266057"/>
          </a:xfrm>
          <a:prstGeom prst="parallelogram">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3E4D5491-3CCF-432E-9A2E-061E15BBF517}"/>
              </a:ext>
            </a:extLst>
          </p:cNvPr>
          <p:cNvSpPr txBox="1">
            <a:spLocks/>
          </p:cNvSpPr>
          <p:nvPr/>
        </p:nvSpPr>
        <p:spPr>
          <a:xfrm>
            <a:off x="0" y="-717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Key Messages:</a:t>
            </a:r>
            <a:br>
              <a:rPr lang="en-GB" b="1" dirty="0">
                <a:solidFill>
                  <a:schemeClr val="bg1"/>
                </a:solidFill>
              </a:rPr>
            </a:br>
            <a:r>
              <a:rPr lang="en-GB" b="1" dirty="0">
                <a:solidFill>
                  <a:schemeClr val="bg1"/>
                </a:solidFill>
              </a:rPr>
              <a:t>Promoting Good Mental Wellbeing</a:t>
            </a:r>
          </a:p>
        </p:txBody>
      </p:sp>
      <p:sp>
        <p:nvSpPr>
          <p:cNvPr id="23" name="Parallelogram 22">
            <a:extLst>
              <a:ext uri="{FF2B5EF4-FFF2-40B4-BE49-F238E27FC236}">
                <a16:creationId xmlns:a16="http://schemas.microsoft.com/office/drawing/2014/main" id="{A5AC8481-ABEC-49B8-9A06-85F8DB51D8D7}"/>
              </a:ext>
            </a:extLst>
          </p:cNvPr>
          <p:cNvSpPr/>
          <p:nvPr/>
        </p:nvSpPr>
        <p:spPr>
          <a:xfrm>
            <a:off x="10856259" y="5898776"/>
            <a:ext cx="1730187" cy="1129553"/>
          </a:xfrm>
          <a:prstGeom prst="parallelogram">
            <a:avLst>
              <a:gd name="adj" fmla="val 0"/>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Key Messages: </a:t>
            </a:r>
            <a:r>
              <a:rPr lang="en-GB" sz="4000" b="1" dirty="0">
                <a:solidFill>
                  <a:srgbClr val="0070C0"/>
                </a:solidFill>
              </a:rPr>
              <a:t>Promoting Good Mental Wellbeing</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753139" y="1704827"/>
            <a:ext cx="10922025" cy="5153173"/>
          </a:xfrm>
        </p:spPr>
        <p:txBody>
          <a:bodyPr>
            <a:normAutofit fontScale="85000" lnSpcReduction="20000"/>
          </a:bodyPr>
          <a:lstStyle/>
          <a:p>
            <a:pPr marL="0" lvl="0" indent="0">
              <a:buNone/>
            </a:pPr>
            <a:r>
              <a:rPr lang="en-GB" b="1" dirty="0">
                <a:solidFill>
                  <a:srgbClr val="FF0000"/>
                </a:solidFill>
              </a:rPr>
              <a:t>1) Connect  </a:t>
            </a:r>
            <a:r>
              <a:rPr lang="en-GB" dirty="0">
                <a:solidFill>
                  <a:srgbClr val="FF0000"/>
                </a:solidFill>
              </a:rPr>
              <a:t>            Stay in touch with friends, family, neighbours; be there for others, 		       build strong meaningful relationships. Remember, it’s OK not to be 		       OK and ask for help. </a:t>
            </a:r>
          </a:p>
          <a:p>
            <a:pPr marL="0" indent="0">
              <a:buNone/>
            </a:pPr>
            <a:endParaRPr lang="en-GB" sz="1400" dirty="0"/>
          </a:p>
          <a:p>
            <a:pPr marL="0" lvl="0" indent="0">
              <a:buNone/>
            </a:pPr>
            <a:r>
              <a:rPr lang="en-GB" b="1" dirty="0">
                <a:solidFill>
                  <a:schemeClr val="accent2">
                    <a:lumMod val="75000"/>
                  </a:schemeClr>
                </a:solidFill>
              </a:rPr>
              <a:t>2) Keep Learning  </a:t>
            </a:r>
            <a:r>
              <a:rPr lang="en-GB" dirty="0">
                <a:solidFill>
                  <a:schemeClr val="accent2">
                    <a:lumMod val="75000"/>
                  </a:schemeClr>
                </a:solidFill>
              </a:rPr>
              <a:t> Be curious and seek out new experiences. Find the time to ask 		       questions and learn from your service users and colleagues.</a:t>
            </a:r>
          </a:p>
          <a:p>
            <a:pPr marL="0" indent="0">
              <a:buNone/>
            </a:pPr>
            <a:endParaRPr lang="en-GB" sz="1400" dirty="0"/>
          </a:p>
          <a:p>
            <a:pPr marL="0" lvl="0" indent="0">
              <a:buNone/>
            </a:pPr>
            <a:r>
              <a:rPr lang="en-GB" b="1" dirty="0">
                <a:solidFill>
                  <a:srgbClr val="00B0F0"/>
                </a:solidFill>
              </a:rPr>
              <a:t>3) Be Active            </a:t>
            </a:r>
            <a:r>
              <a:rPr lang="en-GB" dirty="0">
                <a:solidFill>
                  <a:srgbClr val="00B0F0"/>
                </a:solidFill>
              </a:rPr>
              <a:t>Do regular physical activity whether that’s going for a walk, yoga or 		       the gym. Do some activity that makes you feel good.  </a:t>
            </a:r>
          </a:p>
          <a:p>
            <a:pPr marL="0" lvl="0" indent="0">
              <a:buNone/>
            </a:pPr>
            <a:endParaRPr lang="en-GB" sz="1400" b="1" dirty="0">
              <a:solidFill>
                <a:schemeClr val="accent4">
                  <a:lumMod val="75000"/>
                </a:schemeClr>
              </a:solidFill>
            </a:endParaRPr>
          </a:p>
          <a:p>
            <a:pPr marL="0" lvl="0" indent="0">
              <a:buNone/>
            </a:pPr>
            <a:r>
              <a:rPr lang="en-GB" b="1" dirty="0">
                <a:solidFill>
                  <a:srgbClr val="7030A0"/>
                </a:solidFill>
              </a:rPr>
              <a:t>4) Give                     </a:t>
            </a:r>
            <a:r>
              <a:rPr lang="en-GB" dirty="0">
                <a:solidFill>
                  <a:srgbClr val="7030A0"/>
                </a:solidFill>
              </a:rPr>
              <a:t>Working in the care sector requires vast amount of kindness. Take a   		       step back and appreciate yourself for the work you are doing; caring 		       for those in need.</a:t>
            </a:r>
          </a:p>
          <a:p>
            <a:pPr marL="0" indent="0">
              <a:buNone/>
            </a:pPr>
            <a:endParaRPr lang="en-GB" sz="1400" dirty="0"/>
          </a:p>
          <a:p>
            <a:pPr marL="0" lvl="0" indent="0">
              <a:buNone/>
            </a:pPr>
            <a:r>
              <a:rPr lang="en-GB" b="1" dirty="0">
                <a:solidFill>
                  <a:srgbClr val="00B050"/>
                </a:solidFill>
              </a:rPr>
              <a:t>5) Take Notice        </a:t>
            </a:r>
            <a:r>
              <a:rPr lang="en-GB" dirty="0">
                <a:solidFill>
                  <a:srgbClr val="00B050"/>
                </a:solidFill>
              </a:rPr>
              <a:t>Sometimes we are just too busy to notice and be mindful of our   		       surroundings; take time appreciate the world around you and 			       appreciate yourself! </a:t>
            </a:r>
          </a:p>
          <a:p>
            <a:pPr marL="0" indent="0">
              <a:buNone/>
            </a:pPr>
            <a:endParaRPr lang="en-GB" dirty="0"/>
          </a:p>
        </p:txBody>
      </p:sp>
    </p:spTree>
    <p:extLst>
      <p:ext uri="{BB962C8B-B14F-4D97-AF65-F5344CB8AC3E}">
        <p14:creationId xmlns:p14="http://schemas.microsoft.com/office/powerpoint/2010/main" val="30587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Key Messages: </a:t>
            </a:r>
            <a:r>
              <a:rPr lang="en-GB" sz="4000" b="1" dirty="0">
                <a:solidFill>
                  <a:srgbClr val="0070C0"/>
                </a:solidFill>
              </a:rPr>
              <a:t>Promoting Good Mental Wellbeing</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634987" y="2938203"/>
            <a:ext cx="10922025" cy="5153173"/>
          </a:xfrm>
        </p:spPr>
        <p:txBody>
          <a:bodyPr>
            <a:normAutofit/>
          </a:bodyPr>
          <a:lstStyle/>
          <a:p>
            <a:pPr marL="0" indent="0" algn="ctr">
              <a:buNone/>
            </a:pPr>
            <a:r>
              <a:rPr lang="en-GB" b="1" dirty="0">
                <a:solidFill>
                  <a:srgbClr val="7030A0"/>
                </a:solidFill>
              </a:rPr>
              <a:t>Good mental wellbeing doesn’t mean that you will never experience situations you find difficult. But it does mean that you might have resilience to cope when things get tough…</a:t>
            </a:r>
            <a:endParaRPr lang="en-GB" dirty="0">
              <a:solidFill>
                <a:srgbClr val="7030A0"/>
              </a:solidFill>
            </a:endParaRPr>
          </a:p>
          <a:p>
            <a:pPr marL="0" lvl="0" indent="0" algn="ctr">
              <a:buNone/>
            </a:pPr>
            <a:r>
              <a:rPr lang="en-GB" dirty="0">
                <a:solidFill>
                  <a:srgbClr val="7030A0"/>
                </a:solidFill>
              </a:rPr>
              <a:t> </a:t>
            </a:r>
          </a:p>
          <a:p>
            <a:pPr marL="0" indent="0">
              <a:buNone/>
            </a:pPr>
            <a:endParaRPr lang="en-GB" dirty="0"/>
          </a:p>
        </p:txBody>
      </p:sp>
    </p:spTree>
    <p:extLst>
      <p:ext uri="{BB962C8B-B14F-4D97-AF65-F5344CB8AC3E}">
        <p14:creationId xmlns:p14="http://schemas.microsoft.com/office/powerpoint/2010/main" val="38223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200" y="1949376"/>
            <a:ext cx="10515600" cy="1325563"/>
          </a:xfrm>
        </p:spPr>
        <p:txBody>
          <a:bodyPr>
            <a:normAutofit/>
          </a:bodyPr>
          <a:lstStyle/>
          <a:p>
            <a:r>
              <a:rPr lang="en-GB" b="1" dirty="0">
                <a:solidFill>
                  <a:srgbClr val="0070C0"/>
                </a:solidFill>
              </a:rPr>
              <a:t>Care Home Managers</a:t>
            </a:r>
            <a:br>
              <a:rPr lang="en-GB" b="1" dirty="0">
                <a:solidFill>
                  <a:srgbClr val="0070C0"/>
                </a:solidFill>
              </a:rPr>
            </a:br>
            <a:r>
              <a:rPr lang="en-GB" b="1" dirty="0">
                <a:solidFill>
                  <a:srgbClr val="0070C0"/>
                </a:solidFill>
              </a:rPr>
              <a:t>What can you do to help your staff?</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923260" y="3429000"/>
            <a:ext cx="10922025" cy="5153173"/>
          </a:xfrm>
        </p:spPr>
        <p:txBody>
          <a:bodyPr>
            <a:normAutofit/>
          </a:bodyPr>
          <a:lstStyle/>
          <a:p>
            <a:pPr marL="0" indent="0">
              <a:buNone/>
            </a:pPr>
            <a:r>
              <a:rPr lang="en-GB" b="1" dirty="0">
                <a:solidFill>
                  <a:srgbClr val="7030A0"/>
                </a:solidFill>
              </a:rPr>
              <a:t>Health Education England asked a group of international experts who offered the following advice…</a:t>
            </a:r>
          </a:p>
          <a:p>
            <a:pPr marL="0" indent="0">
              <a:buNone/>
            </a:pPr>
            <a:endParaRPr lang="en-GB" dirty="0">
              <a:solidFill>
                <a:srgbClr val="7030A0"/>
              </a:solidFill>
            </a:endParaRPr>
          </a:p>
          <a:p>
            <a:pPr marL="0" lvl="0" indent="0" algn="ctr">
              <a:buNone/>
            </a:pPr>
            <a:r>
              <a:rPr lang="en-GB" dirty="0">
                <a:solidFill>
                  <a:srgbClr val="7030A0"/>
                </a:solidFill>
              </a:rPr>
              <a:t> </a:t>
            </a:r>
          </a:p>
          <a:p>
            <a:pPr marL="0" indent="0">
              <a:buNone/>
            </a:pPr>
            <a:endParaRPr lang="en-GB" dirty="0"/>
          </a:p>
        </p:txBody>
      </p:sp>
      <p:cxnSp>
        <p:nvCxnSpPr>
          <p:cNvPr id="4" name="Straight Connector 3">
            <a:extLst>
              <a:ext uri="{FF2B5EF4-FFF2-40B4-BE49-F238E27FC236}">
                <a16:creationId xmlns:a16="http://schemas.microsoft.com/office/drawing/2014/main" id="{982A02DE-49D0-4277-AB98-F5A311BE2379}"/>
              </a:ext>
            </a:extLst>
          </p:cNvPr>
          <p:cNvCxnSpPr>
            <a:cxnSpLocks/>
          </p:cNvCxnSpPr>
          <p:nvPr/>
        </p:nvCxnSpPr>
        <p:spPr>
          <a:xfrm>
            <a:off x="923260" y="3317469"/>
            <a:ext cx="1025155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Graphic 4" descr="House with solid fill">
            <a:hlinkClick r:id="rId2" action="ppaction://hlinksldjump"/>
            <a:extLst>
              <a:ext uri="{FF2B5EF4-FFF2-40B4-BE49-F238E27FC236}">
                <a16:creationId xmlns:a16="http://schemas.microsoft.com/office/drawing/2014/main" id="{67675005-A31C-4BC8-979A-0D1E92E90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25932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Skilling up normal principles apply</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634987" y="1587868"/>
            <a:ext cx="10922025" cy="5153173"/>
          </a:xfrm>
        </p:spPr>
        <p:txBody>
          <a:bodyPr>
            <a:normAutofit/>
          </a:bodyPr>
          <a:lstStyle/>
          <a:p>
            <a:pPr lvl="0"/>
            <a:r>
              <a:rPr lang="en-GB" sz="2400" dirty="0">
                <a:solidFill>
                  <a:srgbClr val="7030A0"/>
                </a:solidFill>
              </a:rPr>
              <a:t>Staff may feel particularly vulnerable at being asked to undertake things that they do not feel trained to do, or that they no longer feel skilled to undertake</a:t>
            </a:r>
          </a:p>
          <a:p>
            <a:pPr marL="0" lvl="0" indent="0">
              <a:buNone/>
            </a:pPr>
            <a:endParaRPr lang="en-GB" sz="1000" dirty="0">
              <a:solidFill>
                <a:srgbClr val="7030A0"/>
              </a:solidFill>
            </a:endParaRPr>
          </a:p>
          <a:p>
            <a:pPr lvl="0"/>
            <a:r>
              <a:rPr lang="en-GB" sz="2400" dirty="0">
                <a:solidFill>
                  <a:srgbClr val="7030A0"/>
                </a:solidFill>
              </a:rPr>
              <a:t>It is important to provide training, support, ongoing supervision, feedback on practical skills</a:t>
            </a:r>
          </a:p>
          <a:p>
            <a:pPr marL="0" lvl="0" indent="0">
              <a:buNone/>
            </a:pPr>
            <a:endParaRPr lang="en-GB" sz="1000" dirty="0">
              <a:solidFill>
                <a:srgbClr val="7030A0"/>
              </a:solidFill>
            </a:endParaRPr>
          </a:p>
          <a:p>
            <a:pPr lvl="0"/>
            <a:r>
              <a:rPr lang="en-GB" sz="2400" dirty="0">
                <a:solidFill>
                  <a:srgbClr val="7030A0"/>
                </a:solidFill>
              </a:rPr>
              <a:t>Students who have been redeployed or had their training interrupted may experience additional stress or anxiety about this move. They may worry about the tasks they are facing</a:t>
            </a:r>
          </a:p>
          <a:p>
            <a:pPr marL="0" lvl="0" indent="0">
              <a:buNone/>
            </a:pPr>
            <a:endParaRPr lang="en-GB" sz="1000" dirty="0">
              <a:solidFill>
                <a:srgbClr val="7030A0"/>
              </a:solidFill>
            </a:endParaRPr>
          </a:p>
          <a:p>
            <a:pPr lvl="0"/>
            <a:r>
              <a:rPr lang="en-GB" sz="2400" dirty="0">
                <a:solidFill>
                  <a:srgbClr val="7030A0"/>
                </a:solidFill>
              </a:rPr>
              <a:t>Enable these people particularly to ‘buddy up' with an experienced team member and try to offer</a:t>
            </a:r>
          </a:p>
          <a:p>
            <a:pPr marL="0" indent="0">
              <a:buNone/>
            </a:pPr>
            <a:endParaRPr lang="en-GB" dirty="0"/>
          </a:p>
        </p:txBody>
      </p:sp>
    </p:spTree>
    <p:extLst>
      <p:ext uri="{BB962C8B-B14F-4D97-AF65-F5344CB8AC3E}">
        <p14:creationId xmlns:p14="http://schemas.microsoft.com/office/powerpoint/2010/main" val="9070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639393-2FDA-4017-B777-170726551170}"/>
              </a:ext>
            </a:extLst>
          </p:cNvPr>
          <p:cNvSpPr>
            <a:spLocks noGrp="1"/>
          </p:cNvSpPr>
          <p:nvPr>
            <p:ph idx="1"/>
          </p:nvPr>
        </p:nvSpPr>
        <p:spPr>
          <a:xfrm>
            <a:off x="838200" y="1982160"/>
            <a:ext cx="10515600" cy="4351338"/>
          </a:xfrm>
        </p:spPr>
        <p:txBody>
          <a:bodyPr/>
          <a:lstStyle/>
          <a:p>
            <a:pPr marL="0" indent="0">
              <a:buNone/>
            </a:pPr>
            <a:r>
              <a:rPr lang="en-GB" dirty="0">
                <a:solidFill>
                  <a:srgbClr val="7030A0"/>
                </a:solidFill>
              </a:rPr>
              <a:t>The Covid-19 pandemic has placed considerable pressures on the care home system resulting in concerns raised about the short and long- term effects of mental health and wellbeing of both staff and residents. </a:t>
            </a:r>
          </a:p>
          <a:p>
            <a:pPr marL="0" indent="0">
              <a:buNone/>
            </a:pPr>
            <a:endParaRPr lang="en-GB" dirty="0">
              <a:solidFill>
                <a:srgbClr val="7030A0"/>
              </a:solidFill>
            </a:endParaRPr>
          </a:p>
          <a:p>
            <a:pPr marL="0" indent="0">
              <a:buNone/>
            </a:pPr>
            <a:r>
              <a:rPr lang="en-GB" dirty="0">
                <a:solidFill>
                  <a:srgbClr val="7030A0"/>
                </a:solidFill>
              </a:rPr>
              <a:t>Looking after your mental wellbeing, how we think, feel and behave and developing emotional resilience can reduce the stress in our lives during the Covid-19 pandemic this is more important than ever before.</a:t>
            </a:r>
          </a:p>
          <a:p>
            <a:pPr marL="0" indent="0">
              <a:buNone/>
            </a:pPr>
            <a:endParaRPr lang="en-GB" dirty="0">
              <a:solidFill>
                <a:srgbClr val="7030A0"/>
              </a:solidFill>
            </a:endParaRPr>
          </a:p>
        </p:txBody>
      </p:sp>
      <p:pic>
        <p:nvPicPr>
          <p:cNvPr id="4" name="Graphic 3" descr="House with solid fill">
            <a:hlinkClick r:id="rId2" action="ppaction://hlinksldjump"/>
            <a:extLst>
              <a:ext uri="{FF2B5EF4-FFF2-40B4-BE49-F238E27FC236}">
                <a16:creationId xmlns:a16="http://schemas.microsoft.com/office/drawing/2014/main" id="{3626C97D-CA0B-42DD-B776-97292038B8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
        <p:nvSpPr>
          <p:cNvPr id="5" name="Parallelogram 4">
            <a:extLst>
              <a:ext uri="{FF2B5EF4-FFF2-40B4-BE49-F238E27FC236}">
                <a16:creationId xmlns:a16="http://schemas.microsoft.com/office/drawing/2014/main" id="{F50DBC58-F7C9-4DCA-A1B1-2A9E7AA9AC04}"/>
              </a:ext>
            </a:extLst>
          </p:cNvPr>
          <p:cNvSpPr/>
          <p:nvPr/>
        </p:nvSpPr>
        <p:spPr>
          <a:xfrm>
            <a:off x="-430306" y="-71718"/>
            <a:ext cx="6756340" cy="1129553"/>
          </a:xfrm>
          <a:prstGeom prst="parallelogram">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689BE52-463B-4879-9CDC-6D6A2A43FE3C}"/>
              </a:ext>
            </a:extLst>
          </p:cNvPr>
          <p:cNvSpPr>
            <a:spLocks noGrp="1"/>
          </p:cNvSpPr>
          <p:nvPr>
            <p:ph type="title"/>
          </p:nvPr>
        </p:nvSpPr>
        <p:spPr>
          <a:xfrm>
            <a:off x="0" y="-71718"/>
            <a:ext cx="10515600" cy="1325563"/>
          </a:xfrm>
        </p:spPr>
        <p:txBody>
          <a:bodyPr/>
          <a:lstStyle/>
          <a:p>
            <a:r>
              <a:rPr lang="en-GB" b="1" dirty="0">
                <a:solidFill>
                  <a:schemeClr val="bg1"/>
                </a:solidFill>
              </a:rPr>
              <a:t>Purpose &amp; Background</a:t>
            </a:r>
          </a:p>
        </p:txBody>
      </p:sp>
      <p:sp>
        <p:nvSpPr>
          <p:cNvPr id="6" name="Parallelogram 5">
            <a:extLst>
              <a:ext uri="{FF2B5EF4-FFF2-40B4-BE49-F238E27FC236}">
                <a16:creationId xmlns:a16="http://schemas.microsoft.com/office/drawing/2014/main" id="{90B4BE1F-232C-4A8E-91EE-357CCD4AA810}"/>
              </a:ext>
            </a:extLst>
          </p:cNvPr>
          <p:cNvSpPr/>
          <p:nvPr/>
        </p:nvSpPr>
        <p:spPr>
          <a:xfrm>
            <a:off x="10856259" y="5898776"/>
            <a:ext cx="1730187" cy="1129553"/>
          </a:xfrm>
          <a:prstGeom prst="parallelogram">
            <a:avLst>
              <a:gd name="adj" fmla="val 0"/>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541522F-42D7-473C-B803-7967413DDD6D}"/>
              </a:ext>
            </a:extLst>
          </p:cNvPr>
          <p:cNvSpPr/>
          <p:nvPr/>
        </p:nvSpPr>
        <p:spPr>
          <a:xfrm>
            <a:off x="-394889" y="6261867"/>
            <a:ext cx="1152000" cy="11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9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Skilling up normal principles apply</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634987" y="1587868"/>
            <a:ext cx="10922025" cy="5153173"/>
          </a:xfrm>
        </p:spPr>
        <p:txBody>
          <a:bodyPr>
            <a:normAutofit/>
          </a:bodyPr>
          <a:lstStyle/>
          <a:p>
            <a:pPr lvl="0"/>
            <a:r>
              <a:rPr lang="en-GB" sz="2400" dirty="0">
                <a:solidFill>
                  <a:srgbClr val="7030A0"/>
                </a:solidFill>
              </a:rPr>
              <a:t>Help them to map their new experiences on to their original programmes of study, so that all learning makes more sense</a:t>
            </a:r>
          </a:p>
          <a:p>
            <a:pPr marL="0" lvl="0" indent="0">
              <a:buNone/>
            </a:pPr>
            <a:endParaRPr lang="en-GB" sz="1000" dirty="0">
              <a:solidFill>
                <a:srgbClr val="7030A0"/>
              </a:solidFill>
            </a:endParaRPr>
          </a:p>
          <a:p>
            <a:pPr lvl="0"/>
            <a:r>
              <a:rPr lang="en-GB" sz="2400" dirty="0">
                <a:solidFill>
                  <a:srgbClr val="7030A0"/>
                </a:solidFill>
              </a:rPr>
              <a:t>Encourage them to use reflective journals or other methods of documenting their time</a:t>
            </a:r>
          </a:p>
          <a:p>
            <a:pPr marL="0" lvl="0" indent="0">
              <a:buNone/>
            </a:pPr>
            <a:endParaRPr lang="en-GB" sz="1000" dirty="0">
              <a:solidFill>
                <a:srgbClr val="7030A0"/>
              </a:solidFill>
            </a:endParaRPr>
          </a:p>
          <a:p>
            <a:pPr lvl="0"/>
            <a:r>
              <a:rPr lang="en-GB" sz="2400" dirty="0">
                <a:solidFill>
                  <a:srgbClr val="7030A0"/>
                </a:solidFill>
              </a:rPr>
              <a:t>‘Fresh eyes’ can sometimes be most useful in seeing what was missed by others; encourage them to openly question for everyone’s benefit</a:t>
            </a:r>
          </a:p>
          <a:p>
            <a:pPr marL="0" indent="0">
              <a:buNone/>
            </a:pPr>
            <a:endParaRPr lang="en-GB" dirty="0"/>
          </a:p>
        </p:txBody>
      </p:sp>
    </p:spTree>
    <p:extLst>
      <p:ext uri="{BB962C8B-B14F-4D97-AF65-F5344CB8AC3E}">
        <p14:creationId xmlns:p14="http://schemas.microsoft.com/office/powerpoint/2010/main" val="28419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Principled and value based good leadership</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449645"/>
            <a:ext cx="10922025" cy="5153173"/>
          </a:xfrm>
        </p:spPr>
        <p:txBody>
          <a:bodyPr>
            <a:normAutofit lnSpcReduction="10000"/>
          </a:bodyPr>
          <a:lstStyle/>
          <a:p>
            <a:pPr marL="0" lvl="0" indent="0">
              <a:buNone/>
            </a:pPr>
            <a:r>
              <a:rPr lang="en-GB" sz="2400" b="1" dirty="0">
                <a:solidFill>
                  <a:schemeClr val="accent4">
                    <a:lumMod val="75000"/>
                  </a:schemeClr>
                </a:solidFill>
              </a:rPr>
              <a:t>High quality leadership is hugely important: be a good role model and follow the principles you are suggesting to your staff</a:t>
            </a:r>
          </a:p>
          <a:p>
            <a:pPr marL="0" lvl="0" indent="0">
              <a:buNone/>
            </a:pPr>
            <a:endParaRPr lang="en-GB" sz="1400" dirty="0">
              <a:solidFill>
                <a:srgbClr val="7030A0"/>
              </a:solidFill>
            </a:endParaRPr>
          </a:p>
          <a:p>
            <a:pPr marL="0" lvl="0" indent="0">
              <a:buNone/>
            </a:pPr>
            <a:r>
              <a:rPr lang="en-GB" sz="2400" dirty="0">
                <a:solidFill>
                  <a:srgbClr val="7030A0"/>
                </a:solidFill>
              </a:rPr>
              <a:t>This means honesty, fairness and transparency about the challenges and ambiguities staff are facing, along with: </a:t>
            </a:r>
          </a:p>
          <a:p>
            <a:r>
              <a:rPr lang="en-GB" sz="2400" dirty="0">
                <a:solidFill>
                  <a:srgbClr val="7030A0"/>
                </a:solidFill>
              </a:rPr>
              <a:t>Good supervision</a:t>
            </a:r>
          </a:p>
          <a:p>
            <a:r>
              <a:rPr lang="en-GB" sz="2400" dirty="0">
                <a:solidFill>
                  <a:srgbClr val="7030A0"/>
                </a:solidFill>
              </a:rPr>
              <a:t>Access to proper equipment</a:t>
            </a:r>
          </a:p>
          <a:p>
            <a:r>
              <a:rPr lang="en-GB" sz="2400" dirty="0">
                <a:solidFill>
                  <a:srgbClr val="7030A0"/>
                </a:solidFill>
              </a:rPr>
              <a:t>Time for rest breaks &amp; Quiet rooms</a:t>
            </a:r>
          </a:p>
          <a:p>
            <a:r>
              <a:rPr lang="en-GB" sz="2400" dirty="0">
                <a:solidFill>
                  <a:srgbClr val="7030A0"/>
                </a:solidFill>
              </a:rPr>
              <a:t>Peer support within teams</a:t>
            </a:r>
          </a:p>
          <a:p>
            <a:r>
              <a:rPr lang="en-GB" sz="2400" dirty="0">
                <a:solidFill>
                  <a:srgbClr val="7030A0"/>
                </a:solidFill>
              </a:rPr>
              <a:t>Allowing for questions from colleagues</a:t>
            </a:r>
          </a:p>
          <a:p>
            <a:endParaRPr lang="en-GB" sz="2400" dirty="0">
              <a:solidFill>
                <a:srgbClr val="7030A0"/>
              </a:solidFill>
            </a:endParaRPr>
          </a:p>
          <a:p>
            <a:pPr marL="0" indent="0" algn="ctr">
              <a:buNone/>
            </a:pPr>
            <a:r>
              <a:rPr lang="en-GB" sz="2400" i="1" dirty="0">
                <a:solidFill>
                  <a:schemeClr val="accent4">
                    <a:lumMod val="75000"/>
                  </a:schemeClr>
                </a:solidFill>
              </a:rPr>
              <a:t>Be aware of staff who may be more vulnerable (e.g. with pre-existing medical or mental disorders) and find appropriate solutions for them</a:t>
            </a:r>
          </a:p>
          <a:p>
            <a:pPr marL="0" indent="0">
              <a:buNone/>
            </a:pPr>
            <a:endParaRPr lang="en-GB" dirty="0"/>
          </a:p>
        </p:txBody>
      </p:sp>
    </p:spTree>
    <p:extLst>
      <p:ext uri="{BB962C8B-B14F-4D97-AF65-F5344CB8AC3E}">
        <p14:creationId xmlns:p14="http://schemas.microsoft.com/office/powerpoint/2010/main" val="31693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Structured Operational Debriefing</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449645"/>
            <a:ext cx="10922025" cy="5153173"/>
          </a:xfrm>
        </p:spPr>
        <p:txBody>
          <a:bodyPr>
            <a:normAutofit/>
          </a:bodyPr>
          <a:lstStyle/>
          <a:p>
            <a:pPr marL="0" lvl="0" indent="0">
              <a:buNone/>
            </a:pPr>
            <a:r>
              <a:rPr lang="en-GB" sz="2400" dirty="0">
                <a:solidFill>
                  <a:schemeClr val="accent4">
                    <a:lumMod val="75000"/>
                  </a:schemeClr>
                </a:solidFill>
              </a:rPr>
              <a:t>These are routine ways to relieve the build-up of stress during a shift by sharing at its end and learning from each other. This sharing has to be blame-free, iterative, reflective, kind and supportive. It cascades and influences compassion and attitudes to each other and residents. </a:t>
            </a:r>
          </a:p>
          <a:p>
            <a:pPr marL="0" lvl="0" indent="0">
              <a:buNone/>
            </a:pPr>
            <a:endParaRPr lang="en-GB" sz="1000" dirty="0">
              <a:solidFill>
                <a:srgbClr val="7030A0"/>
              </a:solidFill>
            </a:endParaRPr>
          </a:p>
          <a:p>
            <a:pPr lvl="0"/>
            <a:r>
              <a:rPr lang="en-GB" sz="2400" dirty="0">
                <a:solidFill>
                  <a:srgbClr val="7030A0"/>
                </a:solidFill>
              </a:rPr>
              <a:t>Ensure staff do not feel compelled to talk about personal experiences they do not feel ready to talk about</a:t>
            </a:r>
          </a:p>
          <a:p>
            <a:pPr marL="0" lvl="0" indent="0">
              <a:buNone/>
            </a:pPr>
            <a:endParaRPr lang="en-GB" sz="1000" dirty="0">
              <a:solidFill>
                <a:srgbClr val="7030A0"/>
              </a:solidFill>
            </a:endParaRPr>
          </a:p>
          <a:p>
            <a:pPr lvl="0"/>
            <a:r>
              <a:rPr lang="en-GB" sz="2400" dirty="0">
                <a:solidFill>
                  <a:srgbClr val="7030A0"/>
                </a:solidFill>
              </a:rPr>
              <a:t>It is necessary to have other mechanisms to reach out to those who do not immediately participate (or even more worryingly, refuse to participate) in offers of support or processes intended to support mental wellbeing</a:t>
            </a:r>
          </a:p>
          <a:p>
            <a:pPr marL="0" lvl="0" indent="0">
              <a:buNone/>
            </a:pPr>
            <a:endParaRPr lang="en-GB" sz="1000" dirty="0">
              <a:solidFill>
                <a:srgbClr val="7030A0"/>
              </a:solidFill>
            </a:endParaRPr>
          </a:p>
          <a:p>
            <a:pPr lvl="0"/>
            <a:r>
              <a:rPr lang="en-GB" sz="2400" dirty="0">
                <a:solidFill>
                  <a:srgbClr val="7030A0"/>
                </a:solidFill>
              </a:rPr>
              <a:t>We are not superheroes. We need to be looked after too. That is a top priority so that we can carry on effectively in our role or service</a:t>
            </a:r>
          </a:p>
          <a:p>
            <a:pPr marL="0" indent="0">
              <a:buNone/>
            </a:pPr>
            <a:endParaRPr lang="en-GB" sz="2400" dirty="0">
              <a:solidFill>
                <a:srgbClr val="7030A0"/>
              </a:solidFill>
            </a:endParaRPr>
          </a:p>
        </p:txBody>
      </p:sp>
    </p:spTree>
    <p:extLst>
      <p:ext uri="{BB962C8B-B14F-4D97-AF65-F5344CB8AC3E}">
        <p14:creationId xmlns:p14="http://schemas.microsoft.com/office/powerpoint/2010/main" val="37088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 Moral Distress and Moral Injury</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690688"/>
            <a:ext cx="10922025" cy="5167312"/>
          </a:xfrm>
        </p:spPr>
        <p:txBody>
          <a:bodyPr>
            <a:normAutofit fontScale="62500" lnSpcReduction="20000"/>
          </a:bodyPr>
          <a:lstStyle/>
          <a:p>
            <a:pPr lvl="0"/>
            <a:r>
              <a:rPr lang="en-GB" sz="3800" dirty="0">
                <a:solidFill>
                  <a:srgbClr val="7030A0"/>
                </a:solidFill>
              </a:rPr>
              <a:t>Moral injury: conflict between your moral code and the decisions that you and others have had to take. This is a well-recognised risk when difficult decisions have to be made under pressure</a:t>
            </a:r>
          </a:p>
          <a:p>
            <a:pPr marL="0" lvl="0" indent="0">
              <a:buNone/>
            </a:pPr>
            <a:endParaRPr lang="en-GB" sz="1200" dirty="0"/>
          </a:p>
          <a:p>
            <a:pPr lvl="0"/>
            <a:r>
              <a:rPr lang="en-GB" sz="3800" dirty="0">
                <a:solidFill>
                  <a:srgbClr val="7030A0"/>
                </a:solidFill>
              </a:rPr>
              <a:t>Moral injury can result in persistent guilt, shame, self-disgust or disillusion with the team and the task</a:t>
            </a:r>
            <a:endParaRPr lang="en-GB" sz="1600" dirty="0"/>
          </a:p>
          <a:p>
            <a:pPr lvl="0"/>
            <a:r>
              <a:rPr lang="en-GB" sz="3800" dirty="0">
                <a:solidFill>
                  <a:srgbClr val="7030A0"/>
                </a:solidFill>
              </a:rPr>
              <a:t>Moral injury can make a person much more vulnerable to mental health problems</a:t>
            </a:r>
          </a:p>
          <a:p>
            <a:pPr marL="0" lvl="0" indent="0">
              <a:buNone/>
            </a:pPr>
            <a:endParaRPr lang="en-GB" sz="1300" dirty="0"/>
          </a:p>
          <a:p>
            <a:pPr lvl="0"/>
            <a:r>
              <a:rPr lang="en-GB" sz="3800" dirty="0">
                <a:solidFill>
                  <a:srgbClr val="7030A0"/>
                </a:solidFill>
              </a:rPr>
              <a:t>Team leaders need to help their staff with these dilemmas.  E.G. Operational team debriefing, team buddies. </a:t>
            </a:r>
          </a:p>
          <a:p>
            <a:pPr lvl="0"/>
            <a:r>
              <a:rPr lang="en-GB" sz="3800" dirty="0">
                <a:solidFill>
                  <a:srgbClr val="7030A0"/>
                </a:solidFill>
              </a:rPr>
              <a:t>Some staff may have additional needs. Support should be considered along the usual pathways for the organisation, locally and using national support services</a:t>
            </a:r>
          </a:p>
          <a:p>
            <a:pPr marL="0" lvl="0" indent="0">
              <a:buNone/>
            </a:pPr>
            <a:endParaRPr lang="en-GB" sz="1400" dirty="0"/>
          </a:p>
          <a:p>
            <a:pPr lvl="0"/>
            <a:r>
              <a:rPr lang="en-GB" sz="3800" dirty="0">
                <a:solidFill>
                  <a:srgbClr val="7030A0"/>
                </a:solidFill>
              </a:rPr>
              <a:t>Learning from experiences means that at times decisions or policies may need to be reviewed</a:t>
            </a:r>
          </a:p>
          <a:p>
            <a:pPr marL="0" indent="0">
              <a:buNone/>
            </a:pPr>
            <a:endParaRPr lang="en-GB" sz="2400" dirty="0">
              <a:solidFill>
                <a:srgbClr val="7030A0"/>
              </a:solidFill>
            </a:endParaRPr>
          </a:p>
        </p:txBody>
      </p:sp>
    </p:spTree>
    <p:extLst>
      <p:ext uri="{BB962C8B-B14F-4D97-AF65-F5344CB8AC3E}">
        <p14:creationId xmlns:p14="http://schemas.microsoft.com/office/powerpoint/2010/main" val="40479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200" y="311962"/>
            <a:ext cx="11968716" cy="1325563"/>
          </a:xfrm>
        </p:spPr>
        <p:txBody>
          <a:bodyPr>
            <a:normAutofit/>
          </a:bodyPr>
          <a:lstStyle/>
          <a:p>
            <a:r>
              <a:rPr lang="en-GB" b="1" dirty="0">
                <a:solidFill>
                  <a:srgbClr val="0070C0"/>
                </a:solidFill>
              </a:rPr>
              <a:t>Advice from those who have faced this pandemic</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200" y="1361237"/>
            <a:ext cx="10922025" cy="5408355"/>
          </a:xfrm>
        </p:spPr>
        <p:txBody>
          <a:bodyPr>
            <a:normAutofit/>
          </a:bodyPr>
          <a:lstStyle/>
          <a:p>
            <a:pPr lvl="0"/>
            <a:r>
              <a:rPr lang="en-GB" sz="2400" dirty="0">
                <a:solidFill>
                  <a:srgbClr val="7030A0"/>
                </a:solidFill>
              </a:rPr>
              <a:t>Encourage staff not to hesitate to ask you or your institution for help</a:t>
            </a:r>
          </a:p>
          <a:p>
            <a:pPr marL="0" lvl="0" indent="0">
              <a:buNone/>
            </a:pPr>
            <a:endParaRPr lang="en-GB" sz="1000" dirty="0">
              <a:solidFill>
                <a:srgbClr val="7030A0"/>
              </a:solidFill>
            </a:endParaRPr>
          </a:p>
          <a:p>
            <a:pPr lvl="0"/>
            <a:r>
              <a:rPr lang="en-GB" sz="2400" dirty="0">
                <a:solidFill>
                  <a:srgbClr val="7030A0"/>
                </a:solidFill>
              </a:rPr>
              <a:t>Encourage them to call friends or family – it helps to avoid them feeling isolated inside a closed environment</a:t>
            </a:r>
          </a:p>
          <a:p>
            <a:pPr marL="0" lvl="0" indent="0">
              <a:buNone/>
            </a:pPr>
            <a:endParaRPr lang="en-GB" sz="1000" dirty="0">
              <a:solidFill>
                <a:srgbClr val="7030A0"/>
              </a:solidFill>
            </a:endParaRPr>
          </a:p>
          <a:p>
            <a:pPr lvl="0"/>
            <a:r>
              <a:rPr lang="en-GB" sz="2400" dirty="0">
                <a:solidFill>
                  <a:srgbClr val="7030A0"/>
                </a:solidFill>
              </a:rPr>
              <a:t>Ensure you and your staff have breaks during the day: you will be more useful if you’re well rested than if you are too tired</a:t>
            </a:r>
          </a:p>
          <a:p>
            <a:pPr marL="0" lvl="0" indent="0">
              <a:buNone/>
            </a:pPr>
            <a:endParaRPr lang="en-GB" sz="1000" dirty="0">
              <a:solidFill>
                <a:srgbClr val="7030A0"/>
              </a:solidFill>
            </a:endParaRPr>
          </a:p>
          <a:p>
            <a:pPr lvl="0"/>
            <a:r>
              <a:rPr lang="en-GB" sz="2400" dirty="0">
                <a:solidFill>
                  <a:srgbClr val="7030A0"/>
                </a:solidFill>
              </a:rPr>
              <a:t>Think about putting into place rotations between high stress duties and lower stress duties </a:t>
            </a:r>
          </a:p>
          <a:p>
            <a:pPr marL="0" lvl="0" indent="0">
              <a:buNone/>
            </a:pPr>
            <a:endParaRPr lang="en-GB" sz="1000" dirty="0">
              <a:solidFill>
                <a:srgbClr val="7030A0"/>
              </a:solidFill>
            </a:endParaRPr>
          </a:p>
          <a:p>
            <a:pPr lvl="0"/>
            <a:r>
              <a:rPr lang="en-GB" sz="2400" dirty="0">
                <a:solidFill>
                  <a:srgbClr val="7030A0"/>
                </a:solidFill>
              </a:rPr>
              <a:t>Think about working in pairs, between junior and senior professionals. This facilitates support and management of stress</a:t>
            </a:r>
          </a:p>
          <a:p>
            <a:pPr marL="0" lvl="0" indent="0">
              <a:buNone/>
            </a:pPr>
            <a:endParaRPr lang="en-GB" sz="1000" dirty="0">
              <a:solidFill>
                <a:srgbClr val="7030A0"/>
              </a:solidFill>
            </a:endParaRPr>
          </a:p>
          <a:p>
            <a:pPr lvl="0"/>
            <a:r>
              <a:rPr lang="en-GB" sz="2400" dirty="0">
                <a:solidFill>
                  <a:srgbClr val="7030A0"/>
                </a:solidFill>
              </a:rPr>
              <a:t>Make use of existing support mechanisms in your organisation </a:t>
            </a:r>
          </a:p>
          <a:p>
            <a:pPr marL="0" indent="0">
              <a:buNone/>
            </a:pPr>
            <a:endParaRPr lang="en-GB" sz="2400" dirty="0">
              <a:solidFill>
                <a:srgbClr val="7030A0"/>
              </a:solidFill>
            </a:endParaRPr>
          </a:p>
        </p:txBody>
      </p:sp>
    </p:spTree>
    <p:extLst>
      <p:ext uri="{BB962C8B-B14F-4D97-AF65-F5344CB8AC3E}">
        <p14:creationId xmlns:p14="http://schemas.microsoft.com/office/powerpoint/2010/main" val="59644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314854" y="322979"/>
            <a:ext cx="11968716" cy="1325563"/>
          </a:xfrm>
        </p:spPr>
        <p:txBody>
          <a:bodyPr>
            <a:normAutofit/>
          </a:bodyPr>
          <a:lstStyle/>
          <a:p>
            <a:r>
              <a:rPr lang="en-GB" b="1" dirty="0">
                <a:solidFill>
                  <a:srgbClr val="0070C0"/>
                </a:solidFill>
              </a:rPr>
              <a:t>Having the right physical resources in place supports</a:t>
            </a:r>
            <a:br>
              <a:rPr lang="en-GB" b="1" dirty="0">
                <a:solidFill>
                  <a:srgbClr val="0070C0"/>
                </a:solidFill>
              </a:rPr>
            </a:br>
            <a:r>
              <a:rPr lang="en-GB" b="1" dirty="0">
                <a:solidFill>
                  <a:srgbClr val="0070C0"/>
                </a:solidFill>
              </a:rPr>
              <a:t>psychological safety</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1845979"/>
            <a:ext cx="10922025" cy="5408355"/>
          </a:xfrm>
        </p:spPr>
        <p:txBody>
          <a:bodyPr>
            <a:normAutofit/>
          </a:bodyPr>
          <a:lstStyle/>
          <a:p>
            <a:pPr lvl="0"/>
            <a:r>
              <a:rPr lang="en-GB" sz="2400" dirty="0">
                <a:solidFill>
                  <a:srgbClr val="7030A0"/>
                </a:solidFill>
              </a:rPr>
              <a:t>The correct PPE in plentiful supply</a:t>
            </a:r>
          </a:p>
          <a:p>
            <a:pPr marL="0" lvl="0" indent="0">
              <a:buNone/>
            </a:pPr>
            <a:endParaRPr lang="en-GB" sz="1000" dirty="0">
              <a:solidFill>
                <a:srgbClr val="7030A0"/>
              </a:solidFill>
            </a:endParaRPr>
          </a:p>
          <a:p>
            <a:pPr lvl="0"/>
            <a:r>
              <a:rPr lang="en-GB" sz="2400" dirty="0">
                <a:solidFill>
                  <a:srgbClr val="7030A0"/>
                </a:solidFill>
              </a:rPr>
              <a:t>Adequate rest breaks</a:t>
            </a:r>
          </a:p>
          <a:p>
            <a:pPr marL="0" lvl="0" indent="0">
              <a:buNone/>
            </a:pPr>
            <a:endParaRPr lang="en-GB" sz="1000" dirty="0">
              <a:solidFill>
                <a:srgbClr val="7030A0"/>
              </a:solidFill>
            </a:endParaRPr>
          </a:p>
          <a:p>
            <a:pPr lvl="0"/>
            <a:r>
              <a:rPr lang="en-GB" sz="2400" dirty="0">
                <a:solidFill>
                  <a:srgbClr val="7030A0"/>
                </a:solidFill>
              </a:rPr>
              <a:t>Good quality food available</a:t>
            </a:r>
          </a:p>
          <a:p>
            <a:pPr marL="0" lvl="0" indent="0">
              <a:buNone/>
            </a:pPr>
            <a:endParaRPr lang="en-GB" sz="1000" dirty="0">
              <a:solidFill>
                <a:srgbClr val="7030A0"/>
              </a:solidFill>
            </a:endParaRPr>
          </a:p>
          <a:p>
            <a:pPr lvl="0"/>
            <a:r>
              <a:rPr lang="en-GB" sz="2400" dirty="0">
                <a:solidFill>
                  <a:srgbClr val="7030A0"/>
                </a:solidFill>
              </a:rPr>
              <a:t>Assisting with maintaining contact virtually with loved ones</a:t>
            </a:r>
          </a:p>
          <a:p>
            <a:pPr marL="0" lvl="0" indent="0">
              <a:buNone/>
            </a:pPr>
            <a:endParaRPr lang="en-GB" sz="1000" dirty="0">
              <a:solidFill>
                <a:srgbClr val="7030A0"/>
              </a:solidFill>
            </a:endParaRPr>
          </a:p>
          <a:p>
            <a:pPr lvl="0"/>
            <a:r>
              <a:rPr lang="en-GB" sz="2400" dirty="0">
                <a:solidFill>
                  <a:srgbClr val="7030A0"/>
                </a:solidFill>
              </a:rPr>
              <a:t>Psychological safety within teams has been shown to reduce errors</a:t>
            </a:r>
          </a:p>
          <a:p>
            <a:pPr marL="0" lvl="0" indent="0">
              <a:buNone/>
            </a:pPr>
            <a:endParaRPr lang="en-GB" sz="1000" dirty="0">
              <a:solidFill>
                <a:srgbClr val="7030A0"/>
              </a:solidFill>
            </a:endParaRPr>
          </a:p>
          <a:p>
            <a:pPr lvl="0"/>
            <a:r>
              <a:rPr lang="en-GB" sz="2400" dirty="0">
                <a:solidFill>
                  <a:srgbClr val="7030A0"/>
                </a:solidFill>
              </a:rPr>
              <a:t>Emotional support does not stand in place of physical needs and resources</a:t>
            </a:r>
          </a:p>
          <a:p>
            <a:pPr marL="0" indent="0">
              <a:buNone/>
            </a:pPr>
            <a:endParaRPr lang="en-GB" sz="2400" dirty="0">
              <a:solidFill>
                <a:srgbClr val="7030A0"/>
              </a:solidFill>
            </a:endParaRPr>
          </a:p>
        </p:txBody>
      </p:sp>
    </p:spTree>
    <p:extLst>
      <p:ext uri="{BB962C8B-B14F-4D97-AF65-F5344CB8AC3E}">
        <p14:creationId xmlns:p14="http://schemas.microsoft.com/office/powerpoint/2010/main" val="68281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431776" y="322979"/>
            <a:ext cx="11968716" cy="1325563"/>
          </a:xfrm>
        </p:spPr>
        <p:txBody>
          <a:bodyPr>
            <a:normAutofit/>
          </a:bodyPr>
          <a:lstStyle/>
          <a:p>
            <a:r>
              <a:rPr lang="en-GB" b="1" dirty="0">
                <a:solidFill>
                  <a:srgbClr val="0070C0"/>
                </a:solidFill>
              </a:rPr>
              <a:t>Staff need to look after their basic physical needs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1648542"/>
            <a:ext cx="10922025" cy="5408355"/>
          </a:xfrm>
        </p:spPr>
        <p:txBody>
          <a:bodyPr>
            <a:normAutofit/>
          </a:bodyPr>
          <a:lstStyle/>
          <a:p>
            <a:pPr lvl="0"/>
            <a:r>
              <a:rPr lang="en-GB" sz="2400" dirty="0">
                <a:solidFill>
                  <a:srgbClr val="7030A0"/>
                </a:solidFill>
              </a:rPr>
              <a:t>Stay hydrated, eat and have toilet breaks</a:t>
            </a:r>
          </a:p>
          <a:p>
            <a:pPr marL="0" lvl="0" indent="0">
              <a:buNone/>
            </a:pPr>
            <a:endParaRPr lang="en-GB" sz="1000" dirty="0">
              <a:solidFill>
                <a:srgbClr val="7030A0"/>
              </a:solidFill>
            </a:endParaRPr>
          </a:p>
          <a:p>
            <a:pPr lvl="0"/>
            <a:r>
              <a:rPr lang="en-GB" sz="2400" dirty="0">
                <a:solidFill>
                  <a:srgbClr val="7030A0"/>
                </a:solidFill>
              </a:rPr>
              <a:t>If it gets too hot, tell others and take a short break</a:t>
            </a:r>
          </a:p>
          <a:p>
            <a:pPr marL="0" lvl="0" indent="0">
              <a:buNone/>
            </a:pPr>
            <a:endParaRPr lang="en-GB" sz="2400" dirty="0">
              <a:solidFill>
                <a:srgbClr val="7030A0"/>
              </a:solidFill>
            </a:endParaRPr>
          </a:p>
          <a:p>
            <a:pPr lvl="0"/>
            <a:r>
              <a:rPr lang="en-GB" sz="2400" dirty="0">
                <a:solidFill>
                  <a:srgbClr val="7030A0"/>
                </a:solidFill>
              </a:rPr>
              <a:t>Beware exhaustion:-  constant awareness and vigilance regarding infection control is a pressure.</a:t>
            </a:r>
          </a:p>
          <a:p>
            <a:pPr lvl="0"/>
            <a:endParaRPr lang="en-GB" sz="2400" dirty="0">
              <a:solidFill>
                <a:srgbClr val="7030A0"/>
              </a:solidFill>
            </a:endParaRPr>
          </a:p>
          <a:p>
            <a:pPr lvl="0"/>
            <a:r>
              <a:rPr lang="en-GB" sz="2400" dirty="0">
                <a:solidFill>
                  <a:srgbClr val="7030A0"/>
                </a:solidFill>
              </a:rPr>
              <a:t>Be aware that masks etc can rub the skin and distract; use a barrier cream on 	cleansed skin</a:t>
            </a:r>
          </a:p>
          <a:p>
            <a:pPr lvl="1">
              <a:buFontTx/>
              <a:buChar char="-"/>
            </a:pPr>
            <a:endParaRPr lang="en-GB" dirty="0">
              <a:solidFill>
                <a:srgbClr val="7030A0"/>
              </a:solidFill>
            </a:endParaRPr>
          </a:p>
          <a:p>
            <a:pPr lvl="0"/>
            <a:r>
              <a:rPr lang="en-GB" sz="2400" dirty="0">
                <a:solidFill>
                  <a:srgbClr val="7030A0"/>
                </a:solidFill>
              </a:rPr>
              <a:t>Be aware communication difficulty with PPE – staff will need to be able to communicate with colleagues and residents – remember residents may also feel overwhelmed</a:t>
            </a:r>
          </a:p>
          <a:p>
            <a:pPr marL="0" indent="0">
              <a:buNone/>
            </a:pPr>
            <a:endParaRPr lang="en-GB" sz="2400" dirty="0">
              <a:solidFill>
                <a:srgbClr val="7030A0"/>
              </a:solidFill>
            </a:endParaRPr>
          </a:p>
        </p:txBody>
      </p:sp>
    </p:spTree>
    <p:extLst>
      <p:ext uri="{BB962C8B-B14F-4D97-AF65-F5344CB8AC3E}">
        <p14:creationId xmlns:p14="http://schemas.microsoft.com/office/powerpoint/2010/main" val="3105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685164" y="322979"/>
            <a:ext cx="11968716" cy="1325563"/>
          </a:xfrm>
        </p:spPr>
        <p:txBody>
          <a:bodyPr>
            <a:normAutofit/>
          </a:bodyPr>
          <a:lstStyle/>
          <a:p>
            <a:r>
              <a:rPr lang="en-GB" b="1" dirty="0">
                <a:solidFill>
                  <a:srgbClr val="0070C0"/>
                </a:solidFill>
              </a:rPr>
              <a:t>Stigma: Social Care Workers may face stigma</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1648542"/>
            <a:ext cx="10922025" cy="5408355"/>
          </a:xfrm>
        </p:spPr>
        <p:txBody>
          <a:bodyPr>
            <a:normAutofit/>
          </a:bodyPr>
          <a:lstStyle/>
          <a:p>
            <a:pPr marL="0" lvl="0" indent="0">
              <a:buNone/>
            </a:pPr>
            <a:r>
              <a:rPr lang="en-GB" dirty="0">
                <a:solidFill>
                  <a:schemeClr val="accent4">
                    <a:lumMod val="75000"/>
                  </a:schemeClr>
                </a:solidFill>
              </a:rPr>
              <a:t>Social care workers can be affected by both self-critical and external stigma related to the COVID-19 virus and its impact, such as:</a:t>
            </a:r>
          </a:p>
          <a:p>
            <a:pPr marL="0" lvl="0" indent="0">
              <a:buNone/>
            </a:pPr>
            <a:endParaRPr lang="en-GB" dirty="0">
              <a:solidFill>
                <a:schemeClr val="accent4">
                  <a:lumMod val="75000"/>
                </a:schemeClr>
              </a:solidFill>
            </a:endParaRPr>
          </a:p>
          <a:p>
            <a:pPr lvl="1"/>
            <a:r>
              <a:rPr lang="en-GB" dirty="0">
                <a:solidFill>
                  <a:srgbClr val="7030A0"/>
                </a:solidFill>
              </a:rPr>
              <a:t>Self-stigma about voicing their needs and fears</a:t>
            </a:r>
          </a:p>
          <a:p>
            <a:pPr marL="457200" lvl="1" indent="0">
              <a:buNone/>
            </a:pPr>
            <a:endParaRPr lang="en-GB" sz="1000" dirty="0">
              <a:solidFill>
                <a:srgbClr val="7030A0"/>
              </a:solidFill>
            </a:endParaRPr>
          </a:p>
          <a:p>
            <a:pPr lvl="1"/>
            <a:r>
              <a:rPr lang="en-GB" dirty="0">
                <a:solidFill>
                  <a:srgbClr val="7030A0"/>
                </a:solidFill>
              </a:rPr>
              <a:t>Managers can help by empathising, pointing out that stigma is unsurprising, if distressing within the COVID-19 situation, and highlighting camaraderie at work</a:t>
            </a:r>
          </a:p>
          <a:p>
            <a:pPr marL="457200" lvl="1" indent="0">
              <a:buNone/>
            </a:pPr>
            <a:endParaRPr lang="en-GB" sz="1000" dirty="0">
              <a:solidFill>
                <a:srgbClr val="7030A0"/>
              </a:solidFill>
            </a:endParaRPr>
          </a:p>
          <a:p>
            <a:pPr lvl="1"/>
            <a:r>
              <a:rPr lang="en-GB" dirty="0">
                <a:solidFill>
                  <a:srgbClr val="7030A0"/>
                </a:solidFill>
              </a:rPr>
              <a:t>Others’ fear of contact with those treating patients with COVID-19</a:t>
            </a:r>
          </a:p>
          <a:p>
            <a:pPr marL="0" indent="0">
              <a:buNone/>
            </a:pPr>
            <a:endParaRPr lang="en-GB" sz="2400" dirty="0">
              <a:solidFill>
                <a:srgbClr val="7030A0"/>
              </a:solidFill>
            </a:endParaRPr>
          </a:p>
        </p:txBody>
      </p:sp>
    </p:spTree>
    <p:extLst>
      <p:ext uri="{BB962C8B-B14F-4D97-AF65-F5344CB8AC3E}">
        <p14:creationId xmlns:p14="http://schemas.microsoft.com/office/powerpoint/2010/main" val="31643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623326" y="322979"/>
            <a:ext cx="11968716" cy="1325563"/>
          </a:xfrm>
        </p:spPr>
        <p:txBody>
          <a:bodyPr>
            <a:normAutofit/>
          </a:bodyPr>
          <a:lstStyle/>
          <a:p>
            <a:r>
              <a:rPr lang="en-GB" b="1" dirty="0">
                <a:solidFill>
                  <a:srgbClr val="0070C0"/>
                </a:solidFill>
              </a:rPr>
              <a:t>Home, Work and Redeployment</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1999416"/>
            <a:ext cx="10922025" cy="5408355"/>
          </a:xfrm>
        </p:spPr>
        <p:txBody>
          <a:bodyPr>
            <a:normAutofit/>
          </a:bodyPr>
          <a:lstStyle/>
          <a:p>
            <a:pPr lvl="0"/>
            <a:r>
              <a:rPr lang="en-GB" sz="2400" dirty="0">
                <a:solidFill>
                  <a:srgbClr val="7030A0"/>
                </a:solidFill>
              </a:rPr>
              <a:t>Potential trauma plays out across more than one aspect of staff members’ lives. Work, home and friendships may be affected over time</a:t>
            </a:r>
          </a:p>
          <a:p>
            <a:pPr marL="0" lvl="0" indent="0">
              <a:buNone/>
            </a:pPr>
            <a:endParaRPr lang="en-GB" sz="1000" dirty="0">
              <a:solidFill>
                <a:srgbClr val="7030A0"/>
              </a:solidFill>
            </a:endParaRPr>
          </a:p>
          <a:p>
            <a:pPr lvl="0"/>
            <a:r>
              <a:rPr lang="en-GB" sz="2400" dirty="0">
                <a:solidFill>
                  <a:srgbClr val="7030A0"/>
                </a:solidFill>
              </a:rPr>
              <a:t>Set up a system for staff to feedback on management initiatives so that concerns can be raised and responded to rapidly in a visible way</a:t>
            </a:r>
          </a:p>
          <a:p>
            <a:pPr marL="0" lvl="0" indent="0">
              <a:buNone/>
            </a:pPr>
            <a:endParaRPr lang="en-GB" sz="1000" dirty="0">
              <a:solidFill>
                <a:srgbClr val="7030A0"/>
              </a:solidFill>
            </a:endParaRPr>
          </a:p>
          <a:p>
            <a:pPr lvl="0"/>
            <a:r>
              <a:rPr lang="en-GB" sz="2400" dirty="0">
                <a:solidFill>
                  <a:srgbClr val="7030A0"/>
                </a:solidFill>
              </a:rPr>
              <a:t>If staff are being moved away from their home area, or cannot go home because of a fear for their loved ones, this can exacerbate guilt at not being at home to support their families</a:t>
            </a:r>
          </a:p>
          <a:p>
            <a:pPr marL="0" indent="0">
              <a:buNone/>
            </a:pPr>
            <a:endParaRPr lang="en-GB" sz="2400" dirty="0">
              <a:solidFill>
                <a:srgbClr val="7030A0"/>
              </a:solidFill>
            </a:endParaRPr>
          </a:p>
        </p:txBody>
      </p:sp>
    </p:spTree>
    <p:extLst>
      <p:ext uri="{BB962C8B-B14F-4D97-AF65-F5344CB8AC3E}">
        <p14:creationId xmlns:p14="http://schemas.microsoft.com/office/powerpoint/2010/main" val="11979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312346"/>
            <a:ext cx="11968716" cy="1325563"/>
          </a:xfrm>
        </p:spPr>
        <p:txBody>
          <a:bodyPr>
            <a:normAutofit/>
          </a:bodyPr>
          <a:lstStyle/>
          <a:p>
            <a:pPr algn="ctr"/>
            <a:r>
              <a:rPr lang="en-GB" b="1" dirty="0">
                <a:solidFill>
                  <a:schemeClr val="accent4">
                    <a:lumMod val="75000"/>
                  </a:schemeClr>
                </a:solidFill>
              </a:rPr>
              <a:t>Look out for staff and supervisors </a:t>
            </a:r>
            <a:br>
              <a:rPr lang="en-GB" b="1" dirty="0">
                <a:solidFill>
                  <a:schemeClr val="accent4">
                    <a:lumMod val="75000"/>
                  </a:schemeClr>
                </a:solidFill>
              </a:rPr>
            </a:br>
            <a:r>
              <a:rPr lang="en-GB" b="1" dirty="0">
                <a:solidFill>
                  <a:schemeClr val="accent4">
                    <a:lumMod val="75000"/>
                  </a:schemeClr>
                </a:solidFill>
              </a:rPr>
              <a:t>who may be struggling</a:t>
            </a:r>
            <a:endParaRPr lang="en-GB" dirty="0">
              <a:solidFill>
                <a:schemeClr val="accent4">
                  <a:lumMod val="75000"/>
                </a:schemeClr>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1733602"/>
            <a:ext cx="10922025" cy="5408355"/>
          </a:xfrm>
        </p:spPr>
        <p:txBody>
          <a:bodyPr>
            <a:normAutofit/>
          </a:bodyPr>
          <a:lstStyle/>
          <a:p>
            <a:pPr marL="0" indent="0">
              <a:buNone/>
            </a:pPr>
            <a:endParaRPr lang="en-GB" sz="1000" dirty="0">
              <a:solidFill>
                <a:srgbClr val="7030A0"/>
              </a:solidFill>
            </a:endParaRPr>
          </a:p>
          <a:p>
            <a:pPr lvl="0"/>
            <a:r>
              <a:rPr lang="en-GB" sz="2400" dirty="0">
                <a:solidFill>
                  <a:srgbClr val="7030A0"/>
                </a:solidFill>
              </a:rPr>
              <a:t>They may show you this through what they say or how they behave</a:t>
            </a:r>
          </a:p>
          <a:p>
            <a:pPr marL="0" lvl="0" indent="0">
              <a:buNone/>
            </a:pPr>
            <a:endParaRPr lang="en-GB" sz="1000" dirty="0">
              <a:solidFill>
                <a:srgbClr val="7030A0"/>
              </a:solidFill>
            </a:endParaRPr>
          </a:p>
          <a:p>
            <a:pPr lvl="0"/>
            <a:r>
              <a:rPr lang="en-GB" sz="2400" dirty="0">
                <a:solidFill>
                  <a:srgbClr val="7030A0"/>
                </a:solidFill>
              </a:rPr>
              <a:t>Be supportive and compassionate. It is not their fault but rather the situation</a:t>
            </a:r>
          </a:p>
          <a:p>
            <a:pPr marL="0" lvl="0" indent="0">
              <a:buNone/>
            </a:pPr>
            <a:endParaRPr lang="en-GB" sz="1000" dirty="0">
              <a:solidFill>
                <a:srgbClr val="7030A0"/>
              </a:solidFill>
            </a:endParaRPr>
          </a:p>
          <a:p>
            <a:pPr lvl="0"/>
            <a:r>
              <a:rPr lang="en-GB" sz="2400" dirty="0">
                <a:solidFill>
                  <a:srgbClr val="7030A0"/>
                </a:solidFill>
              </a:rPr>
              <a:t>People may display longer term stress and even burnout in an apparently disproportionate response to a single incident</a:t>
            </a:r>
          </a:p>
          <a:p>
            <a:pPr marL="0" lvl="0" indent="0">
              <a:buNone/>
            </a:pPr>
            <a:endParaRPr lang="en-GB" sz="1000" dirty="0">
              <a:solidFill>
                <a:srgbClr val="7030A0"/>
              </a:solidFill>
            </a:endParaRPr>
          </a:p>
          <a:p>
            <a:pPr lvl="0"/>
            <a:r>
              <a:rPr lang="en-GB" sz="2400" dirty="0">
                <a:solidFill>
                  <a:srgbClr val="7030A0"/>
                </a:solidFill>
              </a:rPr>
              <a:t>Allow for people who are new to an environment or situation often need longer to process what’s happening. </a:t>
            </a:r>
          </a:p>
          <a:p>
            <a:pPr marL="0" lvl="0" indent="0">
              <a:buNone/>
            </a:pPr>
            <a:endParaRPr lang="en-GB" sz="2400" dirty="0">
              <a:solidFill>
                <a:srgbClr val="7030A0"/>
              </a:solidFill>
            </a:endParaRPr>
          </a:p>
          <a:p>
            <a:pPr marL="0" indent="0" algn="r">
              <a:buNone/>
            </a:pPr>
            <a:r>
              <a:rPr lang="en-GB" sz="2400" b="1" dirty="0">
                <a:solidFill>
                  <a:schemeClr val="accent4">
                    <a:lumMod val="75000"/>
                  </a:schemeClr>
                </a:solidFill>
              </a:rPr>
              <a:t>Source: </a:t>
            </a:r>
            <a:r>
              <a:rPr lang="en-GB" sz="2400" b="1" dirty="0">
                <a:solidFill>
                  <a:schemeClr val="accent4">
                    <a:lumMod val="75000"/>
                  </a:schemeClr>
                </a:solidFill>
                <a:hlinkClick r:id="rId2">
                  <a:extLst>
                    <a:ext uri="{A12FA001-AC4F-418D-AE19-62706E023703}">
                      <ahyp:hlinkClr xmlns:ahyp="http://schemas.microsoft.com/office/drawing/2018/hyperlinkcolor" val="tx"/>
                    </a:ext>
                  </a:extLst>
                </a:hlinkClick>
              </a:rPr>
              <a:t>Health Education England</a:t>
            </a:r>
            <a:endParaRPr lang="en-GB" sz="2000" dirty="0">
              <a:solidFill>
                <a:schemeClr val="accent4">
                  <a:lumMod val="75000"/>
                </a:schemeClr>
              </a:solidFill>
            </a:endParaRPr>
          </a:p>
        </p:txBody>
      </p:sp>
    </p:spTree>
    <p:extLst>
      <p:ext uri="{BB962C8B-B14F-4D97-AF65-F5344CB8AC3E}">
        <p14:creationId xmlns:p14="http://schemas.microsoft.com/office/powerpoint/2010/main" val="32148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6BE64-CF8A-4742-A126-03CE944E898B}"/>
              </a:ext>
            </a:extLst>
          </p:cNvPr>
          <p:cNvSpPr>
            <a:spLocks noGrp="1"/>
          </p:cNvSpPr>
          <p:nvPr>
            <p:ph idx="1"/>
          </p:nvPr>
        </p:nvSpPr>
        <p:spPr/>
        <p:txBody>
          <a:bodyPr/>
          <a:lstStyle/>
          <a:p>
            <a:pPr marL="0" indent="0">
              <a:buNone/>
            </a:pPr>
            <a:r>
              <a:rPr lang="en-GB" dirty="0">
                <a:solidFill>
                  <a:srgbClr val="7030A0"/>
                </a:solidFill>
              </a:rPr>
              <a:t>Recent surveys of care home and social care staff have indicated that the majority of care homes in the North East have already taken steps to support the mental health of their staff and residents and to promote good mental wellbeing.</a:t>
            </a:r>
          </a:p>
          <a:p>
            <a:pPr marL="0" indent="0">
              <a:buNone/>
            </a:pPr>
            <a:endParaRPr lang="en-GB" dirty="0">
              <a:solidFill>
                <a:srgbClr val="7030A0"/>
              </a:solidFill>
            </a:endParaRPr>
          </a:p>
          <a:p>
            <a:pPr marL="0" indent="0">
              <a:buNone/>
            </a:pPr>
            <a:r>
              <a:rPr lang="en-GB" dirty="0">
                <a:solidFill>
                  <a:srgbClr val="7030A0"/>
                </a:solidFill>
              </a:rPr>
              <a:t>There is concern about staff being exhausted and overwhelmed by the ongoing pandemic with increased levels of stress, anxiety and experiences of trauma resulting in the potential for increased periods of staff sickness and absenteeism. </a:t>
            </a:r>
          </a:p>
          <a:p>
            <a:pPr marL="0" indent="0">
              <a:buNone/>
            </a:pPr>
            <a:endParaRPr lang="en-GB" dirty="0">
              <a:solidFill>
                <a:srgbClr val="7030A0"/>
              </a:solidFill>
            </a:endParaRPr>
          </a:p>
        </p:txBody>
      </p:sp>
      <p:sp>
        <p:nvSpPr>
          <p:cNvPr id="5" name="Oval 4">
            <a:extLst>
              <a:ext uri="{FF2B5EF4-FFF2-40B4-BE49-F238E27FC236}">
                <a16:creationId xmlns:a16="http://schemas.microsoft.com/office/drawing/2014/main" id="{7922392E-143B-4C24-9B86-D59C8FB7949D}"/>
              </a:ext>
            </a:extLst>
          </p:cNvPr>
          <p:cNvSpPr/>
          <p:nvPr/>
        </p:nvSpPr>
        <p:spPr>
          <a:xfrm>
            <a:off x="-394889" y="6261867"/>
            <a:ext cx="1152000" cy="11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C41BEC7-0690-453A-B8A7-4F3BED111CFE}"/>
              </a:ext>
            </a:extLst>
          </p:cNvPr>
          <p:cNvSpPr/>
          <p:nvPr/>
        </p:nvSpPr>
        <p:spPr>
          <a:xfrm>
            <a:off x="-628889" y="6048000"/>
            <a:ext cx="1620000" cy="1620000"/>
          </a:xfrm>
          <a:prstGeom prst="ellipse">
            <a:avLst/>
          </a:prstGeom>
          <a:noFill/>
          <a:ln w="76200" cap="rnd">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allelogram 7">
            <a:extLst>
              <a:ext uri="{FF2B5EF4-FFF2-40B4-BE49-F238E27FC236}">
                <a16:creationId xmlns:a16="http://schemas.microsoft.com/office/drawing/2014/main" id="{844F4697-C814-4D51-AECE-C6F8DC0CB349}"/>
              </a:ext>
            </a:extLst>
          </p:cNvPr>
          <p:cNvSpPr/>
          <p:nvPr/>
        </p:nvSpPr>
        <p:spPr>
          <a:xfrm>
            <a:off x="-430306" y="-71718"/>
            <a:ext cx="6756340" cy="1129553"/>
          </a:xfrm>
          <a:prstGeom prst="parallelogram">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58DCD89A-B65C-4076-A2FB-A4BFE82FB66C}"/>
              </a:ext>
            </a:extLst>
          </p:cNvPr>
          <p:cNvSpPr>
            <a:spLocks noGrp="1"/>
          </p:cNvSpPr>
          <p:nvPr>
            <p:ph type="title"/>
          </p:nvPr>
        </p:nvSpPr>
        <p:spPr>
          <a:xfrm>
            <a:off x="0" y="-71718"/>
            <a:ext cx="10515600" cy="1325563"/>
          </a:xfrm>
        </p:spPr>
        <p:txBody>
          <a:bodyPr/>
          <a:lstStyle/>
          <a:p>
            <a:r>
              <a:rPr lang="en-GB" b="1" dirty="0">
                <a:solidFill>
                  <a:schemeClr val="bg1"/>
                </a:solidFill>
              </a:rPr>
              <a:t>Purpose &amp; Background</a:t>
            </a:r>
          </a:p>
        </p:txBody>
      </p:sp>
      <p:sp>
        <p:nvSpPr>
          <p:cNvPr id="10" name="Parallelogram 9">
            <a:extLst>
              <a:ext uri="{FF2B5EF4-FFF2-40B4-BE49-F238E27FC236}">
                <a16:creationId xmlns:a16="http://schemas.microsoft.com/office/drawing/2014/main" id="{41298409-6A82-4700-9C5F-E70931E91724}"/>
              </a:ext>
            </a:extLst>
          </p:cNvPr>
          <p:cNvSpPr/>
          <p:nvPr/>
        </p:nvSpPr>
        <p:spPr>
          <a:xfrm>
            <a:off x="10856259" y="5898776"/>
            <a:ext cx="1730187" cy="1129553"/>
          </a:xfrm>
          <a:prstGeom prst="parallelogram">
            <a:avLst>
              <a:gd name="adj" fmla="val 0"/>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509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200" y="1949376"/>
            <a:ext cx="10515600" cy="1325563"/>
          </a:xfrm>
        </p:spPr>
        <p:txBody>
          <a:bodyPr>
            <a:normAutofit/>
          </a:bodyPr>
          <a:lstStyle/>
          <a:p>
            <a:r>
              <a:rPr lang="en-GB" b="1" dirty="0">
                <a:solidFill>
                  <a:srgbClr val="0070C0"/>
                </a:solidFill>
              </a:rPr>
              <a:t>Care Home Staff</a:t>
            </a:r>
            <a:br>
              <a:rPr lang="en-GB" b="1" dirty="0">
                <a:solidFill>
                  <a:srgbClr val="0070C0"/>
                </a:solidFill>
              </a:rPr>
            </a:br>
            <a:r>
              <a:rPr lang="en-GB" b="1" dirty="0">
                <a:solidFill>
                  <a:srgbClr val="0070C0"/>
                </a:solidFill>
              </a:rPr>
              <a:t>What can you do to help yourself and others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923260" y="3429000"/>
            <a:ext cx="10922025" cy="5153173"/>
          </a:xfrm>
        </p:spPr>
        <p:txBody>
          <a:bodyPr>
            <a:normAutofit/>
          </a:bodyPr>
          <a:lstStyle/>
          <a:p>
            <a:pPr marL="0" indent="0">
              <a:buNone/>
            </a:pPr>
            <a:r>
              <a:rPr lang="en-GB" b="1" dirty="0">
                <a:solidFill>
                  <a:srgbClr val="7030A0"/>
                </a:solidFill>
              </a:rPr>
              <a:t>Health Education England asked a group of international experts who offered the following advice…</a:t>
            </a:r>
          </a:p>
          <a:p>
            <a:pPr marL="0" indent="0">
              <a:buNone/>
            </a:pPr>
            <a:endParaRPr lang="en-GB" dirty="0">
              <a:solidFill>
                <a:srgbClr val="7030A0"/>
              </a:solidFill>
            </a:endParaRPr>
          </a:p>
          <a:p>
            <a:pPr marL="0" lvl="0" indent="0" algn="ctr">
              <a:buNone/>
            </a:pPr>
            <a:r>
              <a:rPr lang="en-GB" dirty="0">
                <a:solidFill>
                  <a:srgbClr val="7030A0"/>
                </a:solidFill>
              </a:rPr>
              <a:t> </a:t>
            </a:r>
          </a:p>
          <a:p>
            <a:pPr marL="0" indent="0">
              <a:buNone/>
            </a:pPr>
            <a:endParaRPr lang="en-GB" dirty="0"/>
          </a:p>
        </p:txBody>
      </p:sp>
      <p:cxnSp>
        <p:nvCxnSpPr>
          <p:cNvPr id="4" name="Straight Connector 3">
            <a:extLst>
              <a:ext uri="{FF2B5EF4-FFF2-40B4-BE49-F238E27FC236}">
                <a16:creationId xmlns:a16="http://schemas.microsoft.com/office/drawing/2014/main" id="{17BAA089-A87C-4AAF-B23E-712C46D8FD86}"/>
              </a:ext>
            </a:extLst>
          </p:cNvPr>
          <p:cNvCxnSpPr>
            <a:cxnSpLocks/>
          </p:cNvCxnSpPr>
          <p:nvPr/>
        </p:nvCxnSpPr>
        <p:spPr>
          <a:xfrm flipV="1">
            <a:off x="1063256" y="3274939"/>
            <a:ext cx="10069032" cy="3189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Graphic 4" descr="House with solid fill">
            <a:hlinkClick r:id="rId2" action="ppaction://hlinksldjump"/>
            <a:extLst>
              <a:ext uri="{FF2B5EF4-FFF2-40B4-BE49-F238E27FC236}">
                <a16:creationId xmlns:a16="http://schemas.microsoft.com/office/drawing/2014/main" id="{4FCB2A22-7490-487F-93E3-80C3514CF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42666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697625" y="461202"/>
            <a:ext cx="11968716" cy="1325563"/>
          </a:xfrm>
        </p:spPr>
        <p:txBody>
          <a:bodyPr>
            <a:normAutofit/>
          </a:bodyPr>
          <a:lstStyle/>
          <a:p>
            <a:r>
              <a:rPr lang="en-GB" b="1" dirty="0">
                <a:solidFill>
                  <a:srgbClr val="0070C0"/>
                </a:solidFill>
              </a:rPr>
              <a:t>Look out for each other as a team.</a:t>
            </a:r>
            <a:br>
              <a:rPr lang="en-GB" b="1" dirty="0">
                <a:solidFill>
                  <a:srgbClr val="0070C0"/>
                </a:solidFill>
              </a:rPr>
            </a:br>
            <a:r>
              <a:rPr lang="en-GB" b="1" dirty="0">
                <a:solidFill>
                  <a:srgbClr val="0070C0"/>
                </a:solidFill>
              </a:rPr>
              <a:t>Take care of yourself.</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sz="2400" dirty="0">
                <a:solidFill>
                  <a:srgbClr val="7030A0"/>
                </a:solidFill>
              </a:rPr>
              <a:t>A small word, a little help, can make a big difference</a:t>
            </a:r>
          </a:p>
          <a:p>
            <a:pPr marL="0" lvl="0" indent="0">
              <a:buNone/>
            </a:pPr>
            <a:endParaRPr lang="en-GB" sz="1000" dirty="0">
              <a:solidFill>
                <a:srgbClr val="7030A0"/>
              </a:solidFill>
            </a:endParaRPr>
          </a:p>
          <a:p>
            <a:pPr lvl="0"/>
            <a:r>
              <a:rPr lang="en-GB" sz="2400" dirty="0">
                <a:solidFill>
                  <a:srgbClr val="7030A0"/>
                </a:solidFill>
              </a:rPr>
              <a:t>Help people to identify supports in their teams; buddy first, then team leader, then manager. Other team members may also be particularly supportive</a:t>
            </a:r>
          </a:p>
          <a:p>
            <a:pPr marL="0" lvl="0" indent="0">
              <a:buNone/>
            </a:pPr>
            <a:endParaRPr lang="en-GB" sz="1000" dirty="0">
              <a:solidFill>
                <a:srgbClr val="7030A0"/>
              </a:solidFill>
            </a:endParaRPr>
          </a:p>
          <a:p>
            <a:pPr lvl="0"/>
            <a:r>
              <a:rPr lang="en-GB" sz="2400" dirty="0">
                <a:solidFill>
                  <a:srgbClr val="7030A0"/>
                </a:solidFill>
              </a:rPr>
              <a:t>Be there for your colleagues and really listen. Offer practical support or advice when it’s needed</a:t>
            </a:r>
          </a:p>
          <a:p>
            <a:pPr marL="0" lvl="0" indent="0">
              <a:buNone/>
            </a:pPr>
            <a:endParaRPr lang="en-GB" sz="1000" dirty="0">
              <a:solidFill>
                <a:srgbClr val="7030A0"/>
              </a:solidFill>
            </a:endParaRPr>
          </a:p>
          <a:p>
            <a:pPr lvl="0"/>
            <a:r>
              <a:rPr lang="en-GB" sz="2400" dirty="0">
                <a:solidFill>
                  <a:srgbClr val="7030A0"/>
                </a:solidFill>
              </a:rPr>
              <a:t>A caring team is a strong team. It supports its members in difficult circumstances</a:t>
            </a:r>
          </a:p>
          <a:p>
            <a:pPr marL="0" lvl="0" indent="0">
              <a:buNone/>
            </a:pPr>
            <a:endParaRPr lang="en-GB" sz="1000" dirty="0">
              <a:solidFill>
                <a:srgbClr val="7030A0"/>
              </a:solidFill>
            </a:endParaRPr>
          </a:p>
          <a:p>
            <a:pPr marL="0" indent="0">
              <a:buNone/>
            </a:pPr>
            <a:endParaRPr lang="en-GB" sz="2000" dirty="0">
              <a:solidFill>
                <a:srgbClr val="7030A0"/>
              </a:solidFill>
            </a:endParaRPr>
          </a:p>
        </p:txBody>
      </p:sp>
    </p:spTree>
    <p:extLst>
      <p:ext uri="{BB962C8B-B14F-4D97-AF65-F5344CB8AC3E}">
        <p14:creationId xmlns:p14="http://schemas.microsoft.com/office/powerpoint/2010/main" val="7844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744511" y="439553"/>
            <a:ext cx="11968716" cy="1325563"/>
          </a:xfrm>
        </p:spPr>
        <p:txBody>
          <a:bodyPr>
            <a:normAutofit/>
          </a:bodyPr>
          <a:lstStyle/>
          <a:p>
            <a:r>
              <a:rPr lang="en-GB" b="1" dirty="0">
                <a:solidFill>
                  <a:srgbClr val="0070C0"/>
                </a:solidFill>
              </a:rPr>
              <a:t>Look out for each other as a team.</a:t>
            </a:r>
            <a:br>
              <a:rPr lang="en-GB" b="1" dirty="0">
                <a:solidFill>
                  <a:srgbClr val="0070C0"/>
                </a:solidFill>
              </a:rPr>
            </a:br>
            <a:r>
              <a:rPr lang="en-GB" b="1" dirty="0">
                <a:solidFill>
                  <a:srgbClr val="0070C0"/>
                </a:solidFill>
              </a:rPr>
              <a:t>Take care of yourself.</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sz="2400" dirty="0">
                <a:solidFill>
                  <a:srgbClr val="7030A0"/>
                </a:solidFill>
              </a:rPr>
              <a:t>Allow time for discussion</a:t>
            </a:r>
          </a:p>
          <a:p>
            <a:pPr marL="0" lvl="0" indent="0">
              <a:buNone/>
            </a:pPr>
            <a:endParaRPr lang="en-GB" sz="1000" dirty="0">
              <a:solidFill>
                <a:srgbClr val="7030A0"/>
              </a:solidFill>
            </a:endParaRPr>
          </a:p>
          <a:p>
            <a:pPr lvl="0"/>
            <a:r>
              <a:rPr lang="en-GB" sz="2400" dirty="0">
                <a:solidFill>
                  <a:srgbClr val="7030A0"/>
                </a:solidFill>
              </a:rPr>
              <a:t>Encourage your colleagues to eat well, have regular sleep, be active (and remember this for yourself)</a:t>
            </a:r>
          </a:p>
          <a:p>
            <a:pPr marL="0" lvl="0" indent="0">
              <a:buNone/>
            </a:pPr>
            <a:endParaRPr lang="en-GB" sz="1000" dirty="0">
              <a:solidFill>
                <a:srgbClr val="7030A0"/>
              </a:solidFill>
            </a:endParaRPr>
          </a:p>
          <a:p>
            <a:pPr lvl="0"/>
            <a:r>
              <a:rPr lang="en-GB" sz="2400" dirty="0">
                <a:solidFill>
                  <a:srgbClr val="7030A0"/>
                </a:solidFill>
              </a:rPr>
              <a:t>Signpost colleagues to useful resources you have found online</a:t>
            </a:r>
          </a:p>
          <a:p>
            <a:pPr marL="0" lvl="0" indent="0">
              <a:buNone/>
            </a:pPr>
            <a:endParaRPr lang="en-GB" sz="2400" dirty="0">
              <a:solidFill>
                <a:srgbClr val="7030A0"/>
              </a:solidFill>
            </a:endParaRPr>
          </a:p>
          <a:p>
            <a:pPr marL="0" indent="0">
              <a:buNone/>
            </a:pPr>
            <a:endParaRPr lang="en-GB" sz="2400" dirty="0">
              <a:solidFill>
                <a:srgbClr val="7030A0"/>
              </a:solidFill>
            </a:endParaRPr>
          </a:p>
        </p:txBody>
      </p:sp>
    </p:spTree>
    <p:extLst>
      <p:ext uri="{BB962C8B-B14F-4D97-AF65-F5344CB8AC3E}">
        <p14:creationId xmlns:p14="http://schemas.microsoft.com/office/powerpoint/2010/main" val="24540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417520"/>
            <a:ext cx="11968716" cy="1325563"/>
          </a:xfrm>
        </p:spPr>
        <p:txBody>
          <a:bodyPr>
            <a:normAutofit/>
          </a:bodyPr>
          <a:lstStyle/>
          <a:p>
            <a:r>
              <a:rPr lang="en-GB" b="1" dirty="0">
                <a:solidFill>
                  <a:srgbClr val="0070C0"/>
                </a:solidFill>
              </a:rPr>
              <a:t>Ask others how they are</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Genuine interest really helps, it's real ‘social scaffolding’</a:t>
            </a:r>
          </a:p>
          <a:p>
            <a:pPr marL="0" lvl="0" indent="0">
              <a:buNone/>
            </a:pPr>
            <a:endParaRPr lang="en-GB" sz="1000" dirty="0">
              <a:solidFill>
                <a:srgbClr val="7030A0"/>
              </a:solidFill>
            </a:endParaRPr>
          </a:p>
          <a:p>
            <a:pPr lvl="0"/>
            <a:r>
              <a:rPr lang="en-GB" dirty="0">
                <a:solidFill>
                  <a:srgbClr val="7030A0"/>
                </a:solidFill>
              </a:rPr>
              <a:t>Don’t approach others as having a problem that you </a:t>
            </a:r>
            <a:r>
              <a:rPr lang="en-GB" i="1" dirty="0">
                <a:solidFill>
                  <a:srgbClr val="7030A0"/>
                </a:solidFill>
              </a:rPr>
              <a:t>have to fix</a:t>
            </a:r>
            <a:endParaRPr lang="en-GB" dirty="0">
              <a:solidFill>
                <a:srgbClr val="7030A0"/>
              </a:solidFill>
            </a:endParaRPr>
          </a:p>
          <a:p>
            <a:pPr marL="0" indent="0">
              <a:buNone/>
            </a:pPr>
            <a:endParaRPr lang="en-GB" sz="2400" dirty="0">
              <a:solidFill>
                <a:srgbClr val="7030A0"/>
              </a:solidFill>
            </a:endParaRPr>
          </a:p>
        </p:txBody>
      </p:sp>
    </p:spTree>
    <p:extLst>
      <p:ext uri="{BB962C8B-B14F-4D97-AF65-F5344CB8AC3E}">
        <p14:creationId xmlns:p14="http://schemas.microsoft.com/office/powerpoint/2010/main" val="2593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406502"/>
            <a:ext cx="11968716" cy="1325563"/>
          </a:xfrm>
        </p:spPr>
        <p:txBody>
          <a:bodyPr>
            <a:normAutofit/>
          </a:bodyPr>
          <a:lstStyle/>
          <a:p>
            <a:r>
              <a:rPr lang="en-GB" b="1" dirty="0">
                <a:solidFill>
                  <a:srgbClr val="0070C0"/>
                </a:solidFill>
              </a:rPr>
              <a:t>Listen carefully first, speak second</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People sometimes just need to tell you their story, to be heard, to be validated</a:t>
            </a:r>
          </a:p>
          <a:p>
            <a:pPr marL="0" lvl="0" indent="0">
              <a:buNone/>
            </a:pPr>
            <a:endParaRPr lang="en-GB" sz="1000" dirty="0">
              <a:solidFill>
                <a:srgbClr val="7030A0"/>
              </a:solidFill>
            </a:endParaRPr>
          </a:p>
          <a:p>
            <a:pPr lvl="0"/>
            <a:r>
              <a:rPr lang="en-GB" dirty="0">
                <a:solidFill>
                  <a:srgbClr val="7030A0"/>
                </a:solidFill>
              </a:rPr>
              <a:t>For others - they are processing stressful experiences by speaking them out loud</a:t>
            </a:r>
          </a:p>
          <a:p>
            <a:pPr marL="0" indent="0">
              <a:buNone/>
            </a:pPr>
            <a:endParaRPr lang="en-GB" sz="2400" dirty="0">
              <a:solidFill>
                <a:srgbClr val="7030A0"/>
              </a:solidFill>
            </a:endParaRPr>
          </a:p>
        </p:txBody>
      </p:sp>
    </p:spTree>
    <p:extLst>
      <p:ext uri="{BB962C8B-B14F-4D97-AF65-F5344CB8AC3E}">
        <p14:creationId xmlns:p14="http://schemas.microsoft.com/office/powerpoint/2010/main" val="22685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373452"/>
            <a:ext cx="11968716" cy="1325563"/>
          </a:xfrm>
        </p:spPr>
        <p:txBody>
          <a:bodyPr>
            <a:normAutofit/>
          </a:bodyPr>
          <a:lstStyle/>
          <a:p>
            <a:r>
              <a:rPr lang="en-GB" b="1" dirty="0">
                <a:solidFill>
                  <a:srgbClr val="0070C0"/>
                </a:solidFill>
              </a:rPr>
              <a:t>One antidote to stress is kindness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Acts of kindness ripple across teams, services and changes whole working environment</a:t>
            </a:r>
          </a:p>
          <a:p>
            <a:pPr marL="0" indent="0">
              <a:buNone/>
            </a:pPr>
            <a:endParaRPr lang="en-GB" sz="2400" dirty="0">
              <a:solidFill>
                <a:srgbClr val="7030A0"/>
              </a:solidFill>
            </a:endParaRPr>
          </a:p>
        </p:txBody>
      </p:sp>
      <p:pic>
        <p:nvPicPr>
          <p:cNvPr id="5" name="Picture 4" descr="Text, whiteboard&#10;&#10;Description automatically generated">
            <a:extLst>
              <a:ext uri="{FF2B5EF4-FFF2-40B4-BE49-F238E27FC236}">
                <a16:creationId xmlns:a16="http://schemas.microsoft.com/office/drawing/2014/main" id="{C912FC62-3103-4345-AA7D-728CEF5FB2F7}"/>
              </a:ext>
            </a:extLst>
          </p:cNvPr>
          <p:cNvPicPr>
            <a:picLocks noChangeAspect="1"/>
          </p:cNvPicPr>
          <p:nvPr/>
        </p:nvPicPr>
        <p:blipFill rotWithShape="1">
          <a:blip r:embed="rId2">
            <a:extLst>
              <a:ext uri="{28A0092B-C50C-407E-A947-70E740481C1C}">
                <a14:useLocalDpi xmlns:a14="http://schemas.microsoft.com/office/drawing/2010/main" val="0"/>
              </a:ext>
            </a:extLst>
          </a:blip>
          <a:srcRect t="16850" b="16628"/>
          <a:stretch/>
        </p:blipFill>
        <p:spPr>
          <a:xfrm>
            <a:off x="6299211" y="2886770"/>
            <a:ext cx="5408355" cy="3597778"/>
          </a:xfrm>
          <a:prstGeom prst="rect">
            <a:avLst/>
          </a:prstGeom>
        </p:spPr>
      </p:pic>
    </p:spTree>
    <p:extLst>
      <p:ext uri="{BB962C8B-B14F-4D97-AF65-F5344CB8AC3E}">
        <p14:creationId xmlns:p14="http://schemas.microsoft.com/office/powerpoint/2010/main" val="123548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408039"/>
            <a:ext cx="11968716" cy="1325563"/>
          </a:xfrm>
        </p:spPr>
        <p:txBody>
          <a:bodyPr>
            <a:normAutofit/>
          </a:bodyPr>
          <a:lstStyle/>
          <a:p>
            <a:r>
              <a:rPr lang="en-GB" b="1" dirty="0">
                <a:solidFill>
                  <a:srgbClr val="0070C0"/>
                </a:solidFill>
              </a:rPr>
              <a:t>This is a long haul, not a sprint</a:t>
            </a:r>
            <a:br>
              <a:rPr lang="en-GB" b="1" dirty="0">
                <a:solidFill>
                  <a:srgbClr val="0070C0"/>
                </a:solidFill>
              </a:rPr>
            </a:br>
            <a:r>
              <a:rPr lang="en-GB" b="1" dirty="0">
                <a:solidFill>
                  <a:srgbClr val="0070C0"/>
                </a:solidFill>
              </a:rPr>
              <a:t>Pace Yourself</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Do not start sprinting, this is a marathon</a:t>
            </a:r>
          </a:p>
          <a:p>
            <a:pPr marL="0" lvl="0" indent="0">
              <a:buNone/>
            </a:pPr>
            <a:endParaRPr lang="en-GB" sz="1000" dirty="0">
              <a:solidFill>
                <a:srgbClr val="7030A0"/>
              </a:solidFill>
            </a:endParaRPr>
          </a:p>
          <a:p>
            <a:pPr lvl="0"/>
            <a:r>
              <a:rPr lang="en-GB" dirty="0">
                <a:solidFill>
                  <a:srgbClr val="7030A0"/>
                </a:solidFill>
              </a:rPr>
              <a:t>If you feel useless when you are off duty or can’t help, remember that it’s a bit like being part of a large sports-team – there are people waiting on the bench and they are just as crucial for team performance</a:t>
            </a:r>
          </a:p>
          <a:p>
            <a:pPr marL="0" indent="0">
              <a:buNone/>
            </a:pPr>
            <a:endParaRPr lang="en-GB" sz="2400" dirty="0">
              <a:solidFill>
                <a:srgbClr val="7030A0"/>
              </a:solidFill>
            </a:endParaRPr>
          </a:p>
        </p:txBody>
      </p:sp>
    </p:spTree>
    <p:extLst>
      <p:ext uri="{BB962C8B-B14F-4D97-AF65-F5344CB8AC3E}">
        <p14:creationId xmlns:p14="http://schemas.microsoft.com/office/powerpoint/2010/main" val="25263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386005"/>
            <a:ext cx="12542510" cy="1508896"/>
          </a:xfrm>
        </p:spPr>
        <p:txBody>
          <a:bodyPr>
            <a:normAutofit/>
          </a:bodyPr>
          <a:lstStyle/>
          <a:p>
            <a:r>
              <a:rPr lang="en-GB" b="1" dirty="0">
                <a:solidFill>
                  <a:srgbClr val="0070C0"/>
                </a:solidFill>
              </a:rPr>
              <a:t>Make daily time to check in with each other</a:t>
            </a:r>
            <a:br>
              <a:rPr lang="en-GB" b="1" dirty="0">
                <a:solidFill>
                  <a:srgbClr val="0070C0"/>
                </a:solidFill>
              </a:rPr>
            </a:br>
            <a:r>
              <a:rPr lang="en-GB" b="1" dirty="0">
                <a:solidFill>
                  <a:srgbClr val="0070C0"/>
                </a:solidFill>
              </a:rPr>
              <a:t>Be proud of yourselves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Identify the positives - those who are getting better, as well as upsetting events</a:t>
            </a:r>
          </a:p>
          <a:p>
            <a:pPr marL="0" lvl="0" indent="0">
              <a:buNone/>
            </a:pPr>
            <a:endParaRPr lang="en-GB" sz="1000" dirty="0">
              <a:solidFill>
                <a:srgbClr val="7030A0"/>
              </a:solidFill>
            </a:endParaRPr>
          </a:p>
          <a:p>
            <a:pPr lvl="0"/>
            <a:r>
              <a:rPr lang="en-GB" dirty="0">
                <a:solidFill>
                  <a:srgbClr val="7030A0"/>
                </a:solidFill>
              </a:rPr>
              <a:t>Accept the situation, remember your real skills and capabilities </a:t>
            </a:r>
          </a:p>
          <a:p>
            <a:pPr marL="0" lvl="0" indent="0">
              <a:buNone/>
            </a:pPr>
            <a:endParaRPr lang="en-GB" sz="1000" dirty="0">
              <a:solidFill>
                <a:srgbClr val="7030A0"/>
              </a:solidFill>
            </a:endParaRPr>
          </a:p>
          <a:p>
            <a:pPr lvl="0"/>
            <a:r>
              <a:rPr lang="en-GB" dirty="0">
                <a:solidFill>
                  <a:srgbClr val="7030A0"/>
                </a:solidFill>
              </a:rPr>
              <a:t>Remember you have had to make really difficult decisions. You have done what anyone else in the same situation, with the same qualification as you, might well have done</a:t>
            </a:r>
          </a:p>
          <a:p>
            <a:pPr marL="0" indent="0">
              <a:buNone/>
            </a:pPr>
            <a:endParaRPr lang="en-GB" sz="2400" dirty="0">
              <a:solidFill>
                <a:srgbClr val="7030A0"/>
              </a:solidFill>
            </a:endParaRPr>
          </a:p>
        </p:txBody>
      </p:sp>
    </p:spTree>
    <p:extLst>
      <p:ext uri="{BB962C8B-B14F-4D97-AF65-F5344CB8AC3E}">
        <p14:creationId xmlns:p14="http://schemas.microsoft.com/office/powerpoint/2010/main" val="13431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386005"/>
            <a:ext cx="12542510" cy="1508896"/>
          </a:xfrm>
        </p:spPr>
        <p:txBody>
          <a:bodyPr>
            <a:normAutofit/>
          </a:bodyPr>
          <a:lstStyle/>
          <a:p>
            <a:r>
              <a:rPr lang="en-GB" b="1" dirty="0">
                <a:solidFill>
                  <a:srgbClr val="0070C0"/>
                </a:solidFill>
              </a:rPr>
              <a:t>Everyone should have regular short periods of</a:t>
            </a:r>
            <a:br>
              <a:rPr lang="en-GB" b="1" dirty="0">
                <a:solidFill>
                  <a:srgbClr val="0070C0"/>
                </a:solidFill>
              </a:rPr>
            </a:br>
            <a:r>
              <a:rPr lang="en-GB" b="1" dirty="0">
                <a:solidFill>
                  <a:srgbClr val="0070C0"/>
                </a:solidFill>
              </a:rPr>
              <a:t>Rest and Recovery</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Discuss whether these periods should be spent quietly, shared with a buddy</a:t>
            </a:r>
          </a:p>
          <a:p>
            <a:pPr marL="0" lvl="0" indent="0">
              <a:buNone/>
            </a:pPr>
            <a:endParaRPr lang="en-GB" sz="1000" dirty="0">
              <a:solidFill>
                <a:srgbClr val="7030A0"/>
              </a:solidFill>
            </a:endParaRPr>
          </a:p>
          <a:p>
            <a:pPr lvl="0"/>
            <a:r>
              <a:rPr lang="en-GB" dirty="0">
                <a:solidFill>
                  <a:srgbClr val="7030A0"/>
                </a:solidFill>
              </a:rPr>
              <a:t>Look for moments every day, where you connect with someone, share something, promote peer support or enjoy something with a colleague</a:t>
            </a:r>
          </a:p>
          <a:p>
            <a:pPr marL="0" indent="0">
              <a:buNone/>
            </a:pPr>
            <a:endParaRPr lang="en-GB" sz="2400" dirty="0">
              <a:solidFill>
                <a:srgbClr val="7030A0"/>
              </a:solidFill>
            </a:endParaRPr>
          </a:p>
        </p:txBody>
      </p:sp>
    </p:spTree>
    <p:extLst>
      <p:ext uri="{BB962C8B-B14F-4D97-AF65-F5344CB8AC3E}">
        <p14:creationId xmlns:p14="http://schemas.microsoft.com/office/powerpoint/2010/main" val="21857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199" y="386005"/>
            <a:ext cx="12542510" cy="1508896"/>
          </a:xfrm>
        </p:spPr>
        <p:txBody>
          <a:bodyPr>
            <a:normAutofit/>
          </a:bodyPr>
          <a:lstStyle/>
          <a:p>
            <a:r>
              <a:rPr lang="en-GB" b="1" dirty="0">
                <a:solidFill>
                  <a:srgbClr val="0070C0"/>
                </a:solidFill>
              </a:rPr>
              <a:t>Have things to look forward to</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838199" y="2180170"/>
            <a:ext cx="10922025" cy="5408355"/>
          </a:xfrm>
        </p:spPr>
        <p:txBody>
          <a:bodyPr>
            <a:normAutofit/>
          </a:bodyPr>
          <a:lstStyle/>
          <a:p>
            <a:pPr lvl="0"/>
            <a:r>
              <a:rPr lang="en-GB" dirty="0">
                <a:solidFill>
                  <a:srgbClr val="7030A0"/>
                </a:solidFill>
              </a:rPr>
              <a:t>Plan things that are pleasurable, rewarding, or a distraction from the work you do</a:t>
            </a:r>
          </a:p>
          <a:p>
            <a:pPr marL="0" lvl="0" indent="0">
              <a:buNone/>
            </a:pPr>
            <a:endParaRPr lang="en-GB" sz="1000" dirty="0">
              <a:solidFill>
                <a:srgbClr val="7030A0"/>
              </a:solidFill>
            </a:endParaRPr>
          </a:p>
          <a:p>
            <a:pPr lvl="0"/>
            <a:r>
              <a:rPr lang="en-GB" dirty="0">
                <a:solidFill>
                  <a:srgbClr val="7030A0"/>
                </a:solidFill>
              </a:rPr>
              <a:t>Have a virtual ‘work night out’ </a:t>
            </a:r>
          </a:p>
          <a:p>
            <a:pPr marL="0" indent="0">
              <a:buNone/>
            </a:pPr>
            <a:endParaRPr lang="en-GB" sz="2400" dirty="0">
              <a:solidFill>
                <a:srgbClr val="7030A0"/>
              </a:solidFill>
            </a:endParaRPr>
          </a:p>
        </p:txBody>
      </p:sp>
      <p:pic>
        <p:nvPicPr>
          <p:cNvPr id="5" name="Picture 4" descr="Graphical user interface, diagram&#10;&#10;Description automatically generated">
            <a:extLst>
              <a:ext uri="{FF2B5EF4-FFF2-40B4-BE49-F238E27FC236}">
                <a16:creationId xmlns:a16="http://schemas.microsoft.com/office/drawing/2014/main" id="{BC31BC30-47E8-4D81-B96C-65860A165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058" y="2790258"/>
            <a:ext cx="5769166" cy="3847405"/>
          </a:xfrm>
          <a:prstGeom prst="rect">
            <a:avLst/>
          </a:prstGeom>
        </p:spPr>
      </p:pic>
    </p:spTree>
    <p:extLst>
      <p:ext uri="{BB962C8B-B14F-4D97-AF65-F5344CB8AC3E}">
        <p14:creationId xmlns:p14="http://schemas.microsoft.com/office/powerpoint/2010/main" val="955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A recent survey of care home staff and residents reported that…</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p:txBody>
          <a:bodyPr/>
          <a:lstStyle/>
          <a:p>
            <a:pPr marL="0" indent="0">
              <a:buNone/>
            </a:pPr>
            <a:r>
              <a:rPr lang="en-GB" b="1" dirty="0">
                <a:solidFill>
                  <a:schemeClr val="accent4">
                    <a:lumMod val="75000"/>
                  </a:schemeClr>
                </a:solidFill>
              </a:rPr>
              <a:t>Staff</a:t>
            </a:r>
            <a:r>
              <a:rPr lang="en-GB" dirty="0">
                <a:solidFill>
                  <a:schemeClr val="accent4">
                    <a:lumMod val="75000"/>
                  </a:schemeClr>
                </a:solidFill>
              </a:rPr>
              <a:t> </a:t>
            </a:r>
            <a:r>
              <a:rPr lang="en-GB" b="1" dirty="0">
                <a:solidFill>
                  <a:schemeClr val="accent4">
                    <a:lumMod val="75000"/>
                  </a:schemeClr>
                </a:solidFill>
              </a:rPr>
              <a:t>were experiencing</a:t>
            </a:r>
            <a:endParaRPr lang="en-GB" dirty="0">
              <a:solidFill>
                <a:schemeClr val="accent4">
                  <a:lumMod val="75000"/>
                </a:schemeClr>
              </a:solidFill>
            </a:endParaRPr>
          </a:p>
          <a:p>
            <a:pPr lvl="0">
              <a:lnSpc>
                <a:spcPct val="150000"/>
              </a:lnSpc>
            </a:pPr>
            <a:r>
              <a:rPr lang="en-GB" dirty="0">
                <a:solidFill>
                  <a:srgbClr val="7030A0"/>
                </a:solidFill>
              </a:rPr>
              <a:t>A</a:t>
            </a:r>
            <a:r>
              <a:rPr lang="en-GB" i="1" dirty="0">
                <a:solidFill>
                  <a:srgbClr val="7030A0"/>
                </a:solidFill>
              </a:rPr>
              <a:t>nxiety about managing an outbreak</a:t>
            </a:r>
            <a:endParaRPr lang="en-GB" dirty="0">
              <a:solidFill>
                <a:srgbClr val="7030A0"/>
              </a:solidFill>
            </a:endParaRPr>
          </a:p>
          <a:p>
            <a:pPr lvl="0">
              <a:lnSpc>
                <a:spcPct val="150000"/>
              </a:lnSpc>
            </a:pPr>
            <a:r>
              <a:rPr lang="en-GB" i="1" dirty="0">
                <a:solidFill>
                  <a:srgbClr val="7030A0"/>
                </a:solidFill>
              </a:rPr>
              <a:t>Bereavement and grief</a:t>
            </a:r>
            <a:endParaRPr lang="en-GB" dirty="0">
              <a:solidFill>
                <a:srgbClr val="7030A0"/>
              </a:solidFill>
            </a:endParaRPr>
          </a:p>
          <a:p>
            <a:pPr lvl="0">
              <a:lnSpc>
                <a:spcPct val="150000"/>
              </a:lnSpc>
            </a:pPr>
            <a:r>
              <a:rPr lang="en-GB" i="1" dirty="0">
                <a:solidFill>
                  <a:srgbClr val="7030A0"/>
                </a:solidFill>
              </a:rPr>
              <a:t>Long hours and a lack of break</a:t>
            </a:r>
            <a:endParaRPr lang="en-GB" dirty="0">
              <a:solidFill>
                <a:srgbClr val="7030A0"/>
              </a:solidFill>
            </a:endParaRPr>
          </a:p>
          <a:p>
            <a:pPr lvl="0">
              <a:lnSpc>
                <a:spcPct val="150000"/>
              </a:lnSpc>
            </a:pPr>
            <a:r>
              <a:rPr lang="en-GB" i="1" dirty="0">
                <a:solidFill>
                  <a:srgbClr val="7030A0"/>
                </a:solidFill>
              </a:rPr>
              <a:t>Uncertainty and stress</a:t>
            </a:r>
            <a:endParaRPr lang="en-GB" dirty="0">
              <a:solidFill>
                <a:srgbClr val="7030A0"/>
              </a:solidFill>
            </a:endParaRPr>
          </a:p>
          <a:p>
            <a:pPr lvl="0">
              <a:lnSpc>
                <a:spcPct val="150000"/>
              </a:lnSpc>
            </a:pPr>
            <a:r>
              <a:rPr lang="en-GB" i="1" dirty="0">
                <a:solidFill>
                  <a:srgbClr val="7030A0"/>
                </a:solidFill>
              </a:rPr>
              <a:t>The physical and emotional effect of wearing PPE all shift</a:t>
            </a:r>
            <a:r>
              <a:rPr lang="en-GB" dirty="0">
                <a:solidFill>
                  <a:srgbClr val="7030A0"/>
                </a:solidFill>
              </a:rPr>
              <a:t>. </a:t>
            </a:r>
          </a:p>
          <a:p>
            <a:endParaRPr lang="en-GB" dirty="0"/>
          </a:p>
        </p:txBody>
      </p:sp>
    </p:spTree>
    <p:extLst>
      <p:ext uri="{BB962C8B-B14F-4D97-AF65-F5344CB8AC3E}">
        <p14:creationId xmlns:p14="http://schemas.microsoft.com/office/powerpoint/2010/main" val="19683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672946" y="1"/>
            <a:ext cx="10922025" cy="1351128"/>
          </a:xfrm>
        </p:spPr>
        <p:txBody>
          <a:bodyPr>
            <a:normAutofit/>
          </a:bodyPr>
          <a:lstStyle/>
          <a:p>
            <a:r>
              <a:rPr lang="en-GB" b="1" dirty="0">
                <a:solidFill>
                  <a:srgbClr val="0070C0"/>
                </a:solidFill>
              </a:rPr>
              <a:t>Look after yourself -</a:t>
            </a:r>
            <a:r>
              <a:rPr lang="en-GB" sz="4000" b="1" dirty="0">
                <a:solidFill>
                  <a:schemeClr val="accent4">
                    <a:lumMod val="75000"/>
                  </a:schemeClr>
                </a:solidFill>
              </a:rPr>
              <a:t>You cannot look after others</a:t>
            </a:r>
            <a:br>
              <a:rPr lang="en-GB" sz="4000" b="1" dirty="0">
                <a:solidFill>
                  <a:schemeClr val="accent4">
                    <a:lumMod val="75000"/>
                  </a:schemeClr>
                </a:solidFill>
              </a:rPr>
            </a:br>
            <a:r>
              <a:rPr lang="en-GB" sz="4000" b="1" dirty="0">
                <a:solidFill>
                  <a:schemeClr val="accent4">
                    <a:lumMod val="75000"/>
                  </a:schemeClr>
                </a:solidFill>
              </a:rPr>
              <a:t> if you neglect yourself</a:t>
            </a:r>
            <a:endParaRPr lang="en-GB" sz="4000" dirty="0">
              <a:solidFill>
                <a:schemeClr val="accent4">
                  <a:lumMod val="75000"/>
                </a:schemeClr>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794131" y="1351128"/>
            <a:ext cx="11174956" cy="5506872"/>
          </a:xfrm>
        </p:spPr>
        <p:txBody>
          <a:bodyPr>
            <a:normAutofit/>
          </a:bodyPr>
          <a:lstStyle/>
          <a:p>
            <a:pPr lvl="0"/>
            <a:r>
              <a:rPr lang="en-GB" dirty="0">
                <a:solidFill>
                  <a:srgbClr val="7030A0"/>
                </a:solidFill>
              </a:rPr>
              <a:t>Make time to do something for yourself every day. This may of course be with your friends and family. You have spent so much of your day looking after other people</a:t>
            </a:r>
            <a:endParaRPr lang="en-GB" sz="1000" dirty="0">
              <a:solidFill>
                <a:srgbClr val="7030A0"/>
              </a:solidFill>
            </a:endParaRPr>
          </a:p>
          <a:p>
            <a:pPr lvl="0"/>
            <a:r>
              <a:rPr lang="en-GB" dirty="0">
                <a:solidFill>
                  <a:srgbClr val="7030A0"/>
                </a:solidFill>
              </a:rPr>
              <a:t>Make yourself a warm drink, be together, watch tv; exercise if you can. Your organisation should provide you with information about how to care for yourself during this time</a:t>
            </a:r>
          </a:p>
          <a:p>
            <a:pPr marL="0" lvl="0" indent="0">
              <a:buNone/>
            </a:pPr>
            <a:endParaRPr lang="en-GB" sz="1000" dirty="0">
              <a:solidFill>
                <a:srgbClr val="7030A0"/>
              </a:solidFill>
            </a:endParaRPr>
          </a:p>
          <a:p>
            <a:pPr lvl="0"/>
            <a:r>
              <a:rPr lang="en-GB" dirty="0">
                <a:solidFill>
                  <a:srgbClr val="7030A0"/>
                </a:solidFill>
              </a:rPr>
              <a:t>Don’t be afraid to ask for help if you are struggling. Lots of people will be feeling the same </a:t>
            </a:r>
          </a:p>
          <a:p>
            <a:r>
              <a:rPr lang="en-GB" dirty="0">
                <a:solidFill>
                  <a:srgbClr val="7030A0"/>
                </a:solidFill>
              </a:rPr>
              <a:t>If you are receiving help from a mental health service. You should seek to maintain contact and ensure you continue to take any prescribed medication.                                              </a:t>
            </a:r>
          </a:p>
          <a:p>
            <a:pPr marL="0" indent="0">
              <a:buNone/>
            </a:pPr>
            <a:r>
              <a:rPr lang="en-GB" b="1" dirty="0">
                <a:solidFill>
                  <a:srgbClr val="7030A0"/>
                </a:solidFill>
              </a:rPr>
              <a:t>                                                                    </a:t>
            </a:r>
            <a:r>
              <a:rPr lang="en-GB" b="1" dirty="0">
                <a:solidFill>
                  <a:schemeClr val="accent4">
                    <a:lumMod val="75000"/>
                  </a:schemeClr>
                </a:solidFill>
              </a:rPr>
              <a:t>Source:  </a:t>
            </a:r>
            <a:r>
              <a:rPr lang="en-GB" b="1" dirty="0">
                <a:solidFill>
                  <a:schemeClr val="accent4">
                    <a:lumMod val="75000"/>
                  </a:schemeClr>
                </a:solidFill>
                <a:hlinkClick r:id="rId2">
                  <a:extLst>
                    <a:ext uri="{A12FA001-AC4F-418D-AE19-62706E023703}">
                      <ahyp:hlinkClr xmlns:ahyp="http://schemas.microsoft.com/office/drawing/2018/hyperlinkcolor" val="tx"/>
                    </a:ext>
                  </a:extLst>
                </a:hlinkClick>
              </a:rPr>
              <a:t>Health Education England</a:t>
            </a:r>
            <a:endParaRPr lang="en-GB" sz="2400" dirty="0">
              <a:solidFill>
                <a:schemeClr val="accent4">
                  <a:lumMod val="75000"/>
                </a:schemeClr>
              </a:solidFill>
            </a:endParaRPr>
          </a:p>
          <a:p>
            <a:endParaRPr lang="en-GB" dirty="0">
              <a:solidFill>
                <a:srgbClr val="7030A0"/>
              </a:solidFill>
            </a:endParaRPr>
          </a:p>
          <a:p>
            <a:pPr lvl="0"/>
            <a:endParaRPr lang="en-GB" dirty="0">
              <a:solidFill>
                <a:srgbClr val="7030A0"/>
              </a:solidFill>
            </a:endParaRPr>
          </a:p>
          <a:p>
            <a:pPr marL="0" indent="0">
              <a:buNone/>
            </a:pPr>
            <a:endParaRPr lang="en-GB" sz="2400" dirty="0">
              <a:solidFill>
                <a:srgbClr val="7030A0"/>
              </a:solidFill>
            </a:endParaRPr>
          </a:p>
        </p:txBody>
      </p:sp>
    </p:spTree>
    <p:extLst>
      <p:ext uri="{BB962C8B-B14F-4D97-AF65-F5344CB8AC3E}">
        <p14:creationId xmlns:p14="http://schemas.microsoft.com/office/powerpoint/2010/main" val="404816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838200" y="1949376"/>
            <a:ext cx="10515600" cy="1325563"/>
          </a:xfrm>
        </p:spPr>
        <p:txBody>
          <a:bodyPr>
            <a:normAutofit/>
          </a:bodyPr>
          <a:lstStyle/>
          <a:p>
            <a:r>
              <a:rPr lang="en-GB" b="1" dirty="0">
                <a:solidFill>
                  <a:srgbClr val="0070C0"/>
                </a:solidFill>
              </a:rPr>
              <a:t>Care Home Residents</a:t>
            </a:r>
            <a:br>
              <a:rPr lang="en-GB" b="1" dirty="0">
                <a:solidFill>
                  <a:srgbClr val="0070C0"/>
                </a:solidFill>
              </a:rPr>
            </a:br>
            <a:r>
              <a:rPr lang="en-GB" b="1" dirty="0">
                <a:solidFill>
                  <a:srgbClr val="0070C0"/>
                </a:solidFill>
              </a:rPr>
              <a:t>What can you do to look after yourselves?</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a:xfrm>
            <a:off x="923260" y="3429000"/>
            <a:ext cx="10922025" cy="5153173"/>
          </a:xfrm>
        </p:spPr>
        <p:txBody>
          <a:bodyPr>
            <a:normAutofit/>
          </a:bodyPr>
          <a:lstStyle/>
          <a:p>
            <a:pPr marL="0" indent="0">
              <a:buNone/>
            </a:pPr>
            <a:r>
              <a:rPr lang="en-GB" b="1" dirty="0">
                <a:solidFill>
                  <a:srgbClr val="7030A0"/>
                </a:solidFill>
              </a:rPr>
              <a:t>Based upon:</a:t>
            </a:r>
          </a:p>
          <a:p>
            <a:pPr marL="0" indent="0">
              <a:buNone/>
            </a:pPr>
            <a:r>
              <a:rPr lang="en-GB" b="1" dirty="0">
                <a:solidFill>
                  <a:srgbClr val="7030A0"/>
                </a:solidFill>
              </a:rPr>
              <a:t>The 5 ways to wellbeing, New Economics Foundation 2009</a:t>
            </a:r>
          </a:p>
          <a:p>
            <a:pPr marL="0" indent="0">
              <a:buNone/>
            </a:pPr>
            <a:endParaRPr lang="en-GB" dirty="0">
              <a:solidFill>
                <a:srgbClr val="7030A0"/>
              </a:solidFill>
            </a:endParaRPr>
          </a:p>
          <a:p>
            <a:pPr marL="0" lvl="0" indent="0" algn="ctr">
              <a:buNone/>
            </a:pPr>
            <a:r>
              <a:rPr lang="en-GB" dirty="0">
                <a:solidFill>
                  <a:srgbClr val="7030A0"/>
                </a:solidFill>
              </a:rPr>
              <a:t> </a:t>
            </a:r>
          </a:p>
          <a:p>
            <a:pPr marL="0" indent="0">
              <a:buNone/>
            </a:pPr>
            <a:endParaRPr lang="en-GB" dirty="0"/>
          </a:p>
        </p:txBody>
      </p:sp>
      <p:cxnSp>
        <p:nvCxnSpPr>
          <p:cNvPr id="4" name="Straight Connector 3">
            <a:extLst>
              <a:ext uri="{FF2B5EF4-FFF2-40B4-BE49-F238E27FC236}">
                <a16:creationId xmlns:a16="http://schemas.microsoft.com/office/drawing/2014/main" id="{99E91BB6-9B5A-441C-8FA7-5505BA552035}"/>
              </a:ext>
            </a:extLst>
          </p:cNvPr>
          <p:cNvCxnSpPr/>
          <p:nvPr/>
        </p:nvCxnSpPr>
        <p:spPr>
          <a:xfrm>
            <a:off x="923260" y="3274939"/>
            <a:ext cx="977132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5" name="Graphic 4" descr="House with solid fill">
            <a:hlinkClick r:id="rId2" action="ppaction://hlinksldjump"/>
            <a:extLst>
              <a:ext uri="{FF2B5EF4-FFF2-40B4-BE49-F238E27FC236}">
                <a16:creationId xmlns:a16="http://schemas.microsoft.com/office/drawing/2014/main" id="{2D797C1F-0E31-4BD9-9268-1B3D91A58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33626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1285702"/>
            <a:ext cx="12192000" cy="1508896"/>
          </a:xfrm>
          <a:solidFill>
            <a:srgbClr val="00B050"/>
          </a:solidFill>
        </p:spPr>
        <p:txBody>
          <a:bodyPr>
            <a:normAutofit/>
          </a:bodyPr>
          <a:lstStyle/>
          <a:p>
            <a:pPr algn="ctr"/>
            <a:r>
              <a:rPr lang="en-GB" b="1" dirty="0">
                <a:solidFill>
                  <a:schemeClr val="bg1"/>
                </a:solidFill>
              </a:rPr>
              <a:t>Explore ways to stay connected with family and friends</a:t>
            </a:r>
            <a:endParaRPr lang="en-GB" dirty="0">
              <a:solidFill>
                <a:schemeClr val="bg1"/>
              </a:solidFill>
            </a:endParaRPr>
          </a:p>
        </p:txBody>
      </p:sp>
      <p:pic>
        <p:nvPicPr>
          <p:cNvPr id="1026" name="Picture 2" descr="See the source image">
            <a:extLst>
              <a:ext uri="{FF2B5EF4-FFF2-40B4-BE49-F238E27FC236}">
                <a16:creationId xmlns:a16="http://schemas.microsoft.com/office/drawing/2014/main" id="{B7F2844B-4E8B-4F83-91FF-D86A62861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6672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vector graphics&#10;&#10;Description automatically generated">
            <a:extLst>
              <a:ext uri="{FF2B5EF4-FFF2-40B4-BE49-F238E27FC236}">
                <a16:creationId xmlns:a16="http://schemas.microsoft.com/office/drawing/2014/main" id="{F3C91F4C-FC94-4D76-9F20-9AAC5DD1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78" y="3037867"/>
            <a:ext cx="3235798" cy="3820133"/>
          </a:xfrm>
          <a:prstGeom prst="rect">
            <a:avLst/>
          </a:prstGeom>
        </p:spPr>
      </p:pic>
    </p:spTree>
    <p:extLst>
      <p:ext uri="{BB962C8B-B14F-4D97-AF65-F5344CB8AC3E}">
        <p14:creationId xmlns:p14="http://schemas.microsoft.com/office/powerpoint/2010/main" val="1881295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2206680"/>
            <a:ext cx="12192000" cy="1508896"/>
          </a:xfrm>
          <a:solidFill>
            <a:srgbClr val="00B0F0"/>
          </a:solidFill>
        </p:spPr>
        <p:txBody>
          <a:bodyPr>
            <a:normAutofit/>
          </a:bodyPr>
          <a:lstStyle/>
          <a:p>
            <a:pPr algn="ctr"/>
            <a:r>
              <a:rPr lang="en-GB" b="1" dirty="0">
                <a:solidFill>
                  <a:schemeClr val="bg1"/>
                </a:solidFill>
              </a:rPr>
              <a:t>Keep smiling and talking about how you are feeling</a:t>
            </a:r>
            <a:endParaRPr lang="en-GB" dirty="0">
              <a:solidFill>
                <a:schemeClr val="bg1"/>
              </a:solidFill>
            </a:endParaRPr>
          </a:p>
        </p:txBody>
      </p:sp>
      <p:pic>
        <p:nvPicPr>
          <p:cNvPr id="4" name="Picture 3" descr="Text&#10;&#10;Description automatically generated">
            <a:extLst>
              <a:ext uri="{FF2B5EF4-FFF2-40B4-BE49-F238E27FC236}">
                <a16:creationId xmlns:a16="http://schemas.microsoft.com/office/drawing/2014/main" id="{BB40949F-285A-4705-829D-9651104D0A23}"/>
              </a:ext>
            </a:extLst>
          </p:cNvPr>
          <p:cNvPicPr>
            <a:picLocks noChangeAspect="1"/>
          </p:cNvPicPr>
          <p:nvPr/>
        </p:nvPicPr>
        <p:blipFill rotWithShape="1">
          <a:blip r:embed="rId2">
            <a:extLst>
              <a:ext uri="{28A0092B-C50C-407E-A947-70E740481C1C}">
                <a14:useLocalDpi xmlns:a14="http://schemas.microsoft.com/office/drawing/2010/main" val="0"/>
              </a:ext>
            </a:extLst>
          </a:blip>
          <a:srcRect t="34250" b="34139"/>
          <a:stretch/>
        </p:blipFill>
        <p:spPr>
          <a:xfrm>
            <a:off x="1184644" y="162647"/>
            <a:ext cx="9525000" cy="188180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0225979F-FD69-4BB7-A9FE-0E93F1851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031" y="3877802"/>
            <a:ext cx="2648188" cy="2604052"/>
          </a:xfrm>
          <a:prstGeom prst="rect">
            <a:avLst/>
          </a:prstGeom>
        </p:spPr>
      </p:pic>
    </p:spTree>
    <p:extLst>
      <p:ext uri="{BB962C8B-B14F-4D97-AF65-F5344CB8AC3E}">
        <p14:creationId xmlns:p14="http://schemas.microsoft.com/office/powerpoint/2010/main" val="629730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1658245"/>
            <a:ext cx="12107537" cy="1508896"/>
          </a:xfrm>
          <a:solidFill>
            <a:srgbClr val="7030A0"/>
          </a:solidFill>
        </p:spPr>
        <p:txBody>
          <a:bodyPr>
            <a:normAutofit/>
          </a:bodyPr>
          <a:lstStyle/>
          <a:p>
            <a:pPr algn="ctr"/>
            <a:r>
              <a:rPr lang="en-GB" b="1" dirty="0">
                <a:solidFill>
                  <a:schemeClr val="bg1"/>
                </a:solidFill>
              </a:rPr>
              <a:t>It is OK to feel anxious and worried</a:t>
            </a:r>
            <a:endParaRPr lang="en-GB" dirty="0">
              <a:solidFill>
                <a:schemeClr val="bg1"/>
              </a:solidFill>
            </a:endParaRPr>
          </a:p>
        </p:txBody>
      </p:sp>
      <p:pic>
        <p:nvPicPr>
          <p:cNvPr id="4" name="Picture 3" descr="Logo, icon, company name&#10;&#10;Description automatically generated">
            <a:extLst>
              <a:ext uri="{FF2B5EF4-FFF2-40B4-BE49-F238E27FC236}">
                <a16:creationId xmlns:a16="http://schemas.microsoft.com/office/drawing/2014/main" id="{FA3B80BC-ECAC-4CFA-AC79-954B327D2B8F}"/>
              </a:ext>
            </a:extLst>
          </p:cNvPr>
          <p:cNvPicPr>
            <a:picLocks noChangeAspect="1"/>
          </p:cNvPicPr>
          <p:nvPr/>
        </p:nvPicPr>
        <p:blipFill rotWithShape="1">
          <a:blip r:embed="rId2">
            <a:extLst>
              <a:ext uri="{28A0092B-C50C-407E-A947-70E740481C1C}">
                <a14:useLocalDpi xmlns:a14="http://schemas.microsoft.com/office/drawing/2010/main" val="0"/>
              </a:ext>
            </a:extLst>
          </a:blip>
          <a:srcRect t="34253" b="29652"/>
          <a:stretch/>
        </p:blipFill>
        <p:spPr>
          <a:xfrm>
            <a:off x="1513607" y="3294045"/>
            <a:ext cx="9080322" cy="3277518"/>
          </a:xfrm>
          <a:prstGeom prst="rect">
            <a:avLst/>
          </a:prstGeom>
        </p:spPr>
      </p:pic>
    </p:spTree>
    <p:extLst>
      <p:ext uri="{BB962C8B-B14F-4D97-AF65-F5344CB8AC3E}">
        <p14:creationId xmlns:p14="http://schemas.microsoft.com/office/powerpoint/2010/main" val="185685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651752"/>
            <a:ext cx="12192000" cy="1250202"/>
          </a:xfrm>
          <a:solidFill>
            <a:srgbClr val="FFC000"/>
          </a:solidFill>
        </p:spPr>
        <p:txBody>
          <a:bodyPr vert="horz" lIns="91440" tIns="45720" rIns="91440" bIns="45720" rtlCol="0" anchor="ctr">
            <a:normAutofit/>
          </a:bodyPr>
          <a:lstStyle/>
          <a:p>
            <a:pPr algn="ctr"/>
            <a:r>
              <a:rPr lang="en-US" b="1" kern="1200" dirty="0">
                <a:solidFill>
                  <a:schemeClr val="bg1"/>
                </a:solidFill>
                <a:latin typeface="+mj-lt"/>
                <a:ea typeface="+mj-ea"/>
                <a:cs typeface="+mj-cs"/>
              </a:rPr>
              <a:t>Be kind and patient with yourself and each other</a:t>
            </a:r>
            <a:endParaRPr lang="en-US" kern="1200" dirty="0">
              <a:solidFill>
                <a:schemeClr val="bg1"/>
              </a:solidFill>
              <a:latin typeface="+mj-lt"/>
              <a:ea typeface="+mj-ea"/>
              <a:cs typeface="+mj-cs"/>
            </a:endParaRPr>
          </a:p>
        </p:txBody>
      </p:sp>
      <p:pic>
        <p:nvPicPr>
          <p:cNvPr id="4" name="Picture 3" descr="Text, whiteboard&#10;&#10;Description automatically generated">
            <a:extLst>
              <a:ext uri="{FF2B5EF4-FFF2-40B4-BE49-F238E27FC236}">
                <a16:creationId xmlns:a16="http://schemas.microsoft.com/office/drawing/2014/main" id="{45618632-882D-4A7C-9338-C926677FDF34}"/>
              </a:ext>
            </a:extLst>
          </p:cNvPr>
          <p:cNvPicPr>
            <a:picLocks noChangeAspect="1"/>
          </p:cNvPicPr>
          <p:nvPr/>
        </p:nvPicPr>
        <p:blipFill rotWithShape="1">
          <a:blip r:embed="rId2">
            <a:extLst>
              <a:ext uri="{28A0092B-C50C-407E-A947-70E740481C1C}">
                <a14:useLocalDpi xmlns:a14="http://schemas.microsoft.com/office/drawing/2010/main" val="0"/>
              </a:ext>
            </a:extLst>
          </a:blip>
          <a:srcRect t="16698" b="16263"/>
          <a:stretch/>
        </p:blipFill>
        <p:spPr>
          <a:xfrm>
            <a:off x="2574106" y="2260017"/>
            <a:ext cx="6554691" cy="4394199"/>
          </a:xfrm>
          <a:prstGeom prst="rect">
            <a:avLst/>
          </a:prstGeom>
        </p:spPr>
      </p:pic>
    </p:spTree>
    <p:extLst>
      <p:ext uri="{BB962C8B-B14F-4D97-AF65-F5344CB8AC3E}">
        <p14:creationId xmlns:p14="http://schemas.microsoft.com/office/powerpoint/2010/main" val="1291222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1249789"/>
            <a:ext cx="12192000" cy="1508896"/>
          </a:xfrm>
          <a:solidFill>
            <a:srgbClr val="00B050"/>
          </a:solidFill>
        </p:spPr>
        <p:txBody>
          <a:bodyPr>
            <a:normAutofit/>
          </a:bodyPr>
          <a:lstStyle/>
          <a:p>
            <a:pPr algn="ctr"/>
            <a:r>
              <a:rPr lang="en-GB" b="1">
                <a:solidFill>
                  <a:schemeClr val="bg1"/>
                </a:solidFill>
              </a:rPr>
              <a:t>Avoid continuously watching the news</a:t>
            </a:r>
            <a:endParaRPr lang="en-GB" dirty="0">
              <a:solidFill>
                <a:schemeClr val="bg1"/>
              </a:solidFill>
            </a:endParaRPr>
          </a:p>
        </p:txBody>
      </p:sp>
      <p:pic>
        <p:nvPicPr>
          <p:cNvPr id="4" name="Picture 3">
            <a:extLst>
              <a:ext uri="{FF2B5EF4-FFF2-40B4-BE49-F238E27FC236}">
                <a16:creationId xmlns:a16="http://schemas.microsoft.com/office/drawing/2014/main" id="{026860FF-75AD-46F6-9CC3-1ADA020A2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42" y="2758685"/>
            <a:ext cx="7289915" cy="4099315"/>
          </a:xfrm>
          <a:prstGeom prst="rect">
            <a:avLst/>
          </a:prstGeom>
        </p:spPr>
      </p:pic>
    </p:spTree>
    <p:extLst>
      <p:ext uri="{BB962C8B-B14F-4D97-AF65-F5344CB8AC3E}">
        <p14:creationId xmlns:p14="http://schemas.microsoft.com/office/powerpoint/2010/main" val="2719810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930813"/>
            <a:ext cx="12192000" cy="1508896"/>
          </a:xfrm>
          <a:solidFill>
            <a:srgbClr val="00B0F0"/>
          </a:solidFill>
        </p:spPr>
        <p:txBody>
          <a:bodyPr>
            <a:normAutofit/>
          </a:bodyPr>
          <a:lstStyle/>
          <a:p>
            <a:pPr algn="ctr"/>
            <a:r>
              <a:rPr lang="en-GB" b="1" dirty="0">
                <a:solidFill>
                  <a:schemeClr val="bg1"/>
                </a:solidFill>
              </a:rPr>
              <a:t>Learn how to relax and be mindful </a:t>
            </a:r>
            <a:br>
              <a:rPr lang="en-GB" b="1" dirty="0">
                <a:solidFill>
                  <a:schemeClr val="bg1"/>
                </a:solidFill>
              </a:rPr>
            </a:br>
            <a:r>
              <a:rPr lang="en-GB" b="1" dirty="0">
                <a:solidFill>
                  <a:schemeClr val="bg1"/>
                </a:solidFill>
              </a:rPr>
              <a:t>and take notice of your surroundings</a:t>
            </a:r>
            <a:endParaRPr lang="en-GB" dirty="0">
              <a:solidFill>
                <a:schemeClr val="bg1"/>
              </a:solidFill>
            </a:endParaRPr>
          </a:p>
        </p:txBody>
      </p:sp>
      <p:pic>
        <p:nvPicPr>
          <p:cNvPr id="4" name="Picture 3">
            <a:extLst>
              <a:ext uri="{FF2B5EF4-FFF2-40B4-BE49-F238E27FC236}">
                <a16:creationId xmlns:a16="http://schemas.microsoft.com/office/drawing/2014/main" id="{CDF7A179-416B-4EE0-ACF8-1F13F28C8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414" y="2726788"/>
            <a:ext cx="7344376" cy="4131212"/>
          </a:xfrm>
          <a:prstGeom prst="rect">
            <a:avLst/>
          </a:prstGeom>
        </p:spPr>
      </p:pic>
    </p:spTree>
    <p:extLst>
      <p:ext uri="{BB962C8B-B14F-4D97-AF65-F5344CB8AC3E}">
        <p14:creationId xmlns:p14="http://schemas.microsoft.com/office/powerpoint/2010/main" val="329913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718161"/>
            <a:ext cx="12192000" cy="1508896"/>
          </a:xfrm>
          <a:solidFill>
            <a:schemeClr val="accent4"/>
          </a:solidFill>
        </p:spPr>
        <p:txBody>
          <a:bodyPr>
            <a:normAutofit/>
          </a:bodyPr>
          <a:lstStyle/>
          <a:p>
            <a:pPr algn="ctr"/>
            <a:r>
              <a:rPr lang="en-GB" b="1" dirty="0">
                <a:solidFill>
                  <a:schemeClr val="bg1"/>
                </a:solidFill>
              </a:rPr>
              <a:t>Sleep and eat regular healthy meals</a:t>
            </a:r>
            <a:endParaRPr lang="en-GB" dirty="0">
              <a:solidFill>
                <a:schemeClr val="bg1"/>
              </a:solidFill>
            </a:endParaRPr>
          </a:p>
        </p:txBody>
      </p:sp>
      <p:pic>
        <p:nvPicPr>
          <p:cNvPr id="6" name="Picture 5">
            <a:extLst>
              <a:ext uri="{FF2B5EF4-FFF2-40B4-BE49-F238E27FC236}">
                <a16:creationId xmlns:a16="http://schemas.microsoft.com/office/drawing/2014/main" id="{315AA6A3-7F55-4C8A-91D5-70712E6D1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61" y="2439092"/>
            <a:ext cx="7315200" cy="4114800"/>
          </a:xfrm>
          <a:prstGeom prst="rect">
            <a:avLst/>
          </a:prstGeom>
        </p:spPr>
      </p:pic>
      <p:pic>
        <p:nvPicPr>
          <p:cNvPr id="8" name="Picture 7">
            <a:extLst>
              <a:ext uri="{FF2B5EF4-FFF2-40B4-BE49-F238E27FC236}">
                <a16:creationId xmlns:a16="http://schemas.microsoft.com/office/drawing/2014/main" id="{088A96B8-C192-421E-9F0F-5B70137E2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208" y="2532513"/>
            <a:ext cx="3528805" cy="3204637"/>
          </a:xfrm>
          <a:prstGeom prst="rect">
            <a:avLst/>
          </a:prstGeom>
        </p:spPr>
      </p:pic>
    </p:spTree>
    <p:extLst>
      <p:ext uri="{BB962C8B-B14F-4D97-AF65-F5344CB8AC3E}">
        <p14:creationId xmlns:p14="http://schemas.microsoft.com/office/powerpoint/2010/main" val="195897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a:xfrm>
            <a:off x="0" y="643466"/>
            <a:ext cx="12283807" cy="1366087"/>
          </a:xfrm>
          <a:solidFill>
            <a:srgbClr val="00B050"/>
          </a:solidFill>
        </p:spPr>
        <p:txBody>
          <a:bodyPr vert="horz" lIns="91440" tIns="45720" rIns="91440" bIns="45720" rtlCol="0" anchor="ctr">
            <a:normAutofit/>
          </a:bodyPr>
          <a:lstStyle/>
          <a:p>
            <a:pPr algn="ctr"/>
            <a:r>
              <a:rPr lang="en-US" b="1" kern="1200" dirty="0">
                <a:solidFill>
                  <a:schemeClr val="bg1"/>
                </a:solidFill>
                <a:latin typeface="+mj-lt"/>
                <a:ea typeface="+mj-ea"/>
                <a:cs typeface="+mj-cs"/>
              </a:rPr>
              <a:t>Keep yourself active and participate in activities</a:t>
            </a:r>
            <a:endParaRPr lang="en-US" kern="1200" dirty="0">
              <a:solidFill>
                <a:schemeClr val="bg1"/>
              </a:solidFill>
              <a:latin typeface="+mj-lt"/>
              <a:ea typeface="+mj-ea"/>
              <a:cs typeface="+mj-cs"/>
            </a:endParaRPr>
          </a:p>
        </p:txBody>
      </p:sp>
      <p:pic>
        <p:nvPicPr>
          <p:cNvPr id="4" name="Picture 3" descr="A picture containing toy&#10;&#10;Description automatically generated">
            <a:extLst>
              <a:ext uri="{FF2B5EF4-FFF2-40B4-BE49-F238E27FC236}">
                <a16:creationId xmlns:a16="http://schemas.microsoft.com/office/drawing/2014/main" id="{BA88AD9E-0680-4219-A337-9F24B4D8D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09" y="2278356"/>
            <a:ext cx="6919997" cy="4394199"/>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18F34742-3507-4830-8020-702D65182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531" y="2396248"/>
            <a:ext cx="3810000" cy="3810000"/>
          </a:xfrm>
          <a:prstGeom prst="rect">
            <a:avLst/>
          </a:prstGeom>
        </p:spPr>
      </p:pic>
    </p:spTree>
    <p:extLst>
      <p:ext uri="{BB962C8B-B14F-4D97-AF65-F5344CB8AC3E}">
        <p14:creationId xmlns:p14="http://schemas.microsoft.com/office/powerpoint/2010/main" val="206997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C1C9-6458-4933-B813-849D47EE1983}"/>
              </a:ext>
            </a:extLst>
          </p:cNvPr>
          <p:cNvSpPr>
            <a:spLocks noGrp="1"/>
          </p:cNvSpPr>
          <p:nvPr>
            <p:ph type="title"/>
          </p:nvPr>
        </p:nvSpPr>
        <p:spPr/>
        <p:txBody>
          <a:bodyPr>
            <a:normAutofit/>
          </a:bodyPr>
          <a:lstStyle/>
          <a:p>
            <a:r>
              <a:rPr lang="en-GB" b="1" dirty="0">
                <a:solidFill>
                  <a:srgbClr val="0070C0"/>
                </a:solidFill>
              </a:rPr>
              <a:t>A recent survey of care home staff and residents reported that…</a:t>
            </a:r>
            <a:endParaRPr lang="en-GB" dirty="0">
              <a:solidFill>
                <a:srgbClr val="0070C0"/>
              </a:solidFill>
            </a:endParaRPr>
          </a:p>
        </p:txBody>
      </p:sp>
      <p:sp>
        <p:nvSpPr>
          <p:cNvPr id="3" name="Content Placeholder 2">
            <a:extLst>
              <a:ext uri="{FF2B5EF4-FFF2-40B4-BE49-F238E27FC236}">
                <a16:creationId xmlns:a16="http://schemas.microsoft.com/office/drawing/2014/main" id="{6D9D80CC-517B-47E1-B04A-29879D0DDDCC}"/>
              </a:ext>
            </a:extLst>
          </p:cNvPr>
          <p:cNvSpPr>
            <a:spLocks noGrp="1"/>
          </p:cNvSpPr>
          <p:nvPr>
            <p:ph idx="1"/>
          </p:nvPr>
        </p:nvSpPr>
        <p:spPr/>
        <p:txBody>
          <a:bodyPr>
            <a:normAutofit lnSpcReduction="10000"/>
          </a:bodyPr>
          <a:lstStyle/>
          <a:p>
            <a:pPr marL="0" indent="0">
              <a:lnSpc>
                <a:spcPct val="150000"/>
              </a:lnSpc>
              <a:buNone/>
            </a:pPr>
            <a:r>
              <a:rPr lang="en-GB" b="1" dirty="0">
                <a:solidFill>
                  <a:schemeClr val="accent4">
                    <a:lumMod val="75000"/>
                  </a:schemeClr>
                </a:solidFill>
              </a:rPr>
              <a:t>Residents were experiencing</a:t>
            </a:r>
            <a:endParaRPr lang="en-GB" dirty="0">
              <a:solidFill>
                <a:schemeClr val="accent4">
                  <a:lumMod val="75000"/>
                </a:schemeClr>
              </a:solidFill>
            </a:endParaRPr>
          </a:p>
          <a:p>
            <a:pPr lvl="0">
              <a:lnSpc>
                <a:spcPct val="150000"/>
              </a:lnSpc>
            </a:pPr>
            <a:r>
              <a:rPr lang="en-GB" i="1" dirty="0">
                <a:solidFill>
                  <a:srgbClr val="7030A0"/>
                </a:solidFill>
              </a:rPr>
              <a:t>Grief, fear and confusion about change to routine</a:t>
            </a:r>
            <a:endParaRPr lang="en-GB" dirty="0">
              <a:solidFill>
                <a:srgbClr val="7030A0"/>
              </a:solidFill>
            </a:endParaRPr>
          </a:p>
          <a:p>
            <a:pPr lvl="0">
              <a:lnSpc>
                <a:spcPct val="150000"/>
              </a:lnSpc>
            </a:pPr>
            <a:r>
              <a:rPr lang="en-GB" i="1" dirty="0">
                <a:solidFill>
                  <a:srgbClr val="7030A0"/>
                </a:solidFill>
              </a:rPr>
              <a:t>Stress and anxiety</a:t>
            </a:r>
            <a:endParaRPr lang="en-GB" dirty="0">
              <a:solidFill>
                <a:srgbClr val="7030A0"/>
              </a:solidFill>
            </a:endParaRPr>
          </a:p>
          <a:p>
            <a:pPr lvl="0">
              <a:lnSpc>
                <a:spcPct val="150000"/>
              </a:lnSpc>
            </a:pPr>
            <a:r>
              <a:rPr lang="en-GB" i="1" dirty="0">
                <a:solidFill>
                  <a:srgbClr val="7030A0"/>
                </a:solidFill>
              </a:rPr>
              <a:t>Uncertainty and fear</a:t>
            </a:r>
            <a:endParaRPr lang="en-GB" dirty="0">
              <a:solidFill>
                <a:srgbClr val="7030A0"/>
              </a:solidFill>
            </a:endParaRPr>
          </a:p>
          <a:p>
            <a:pPr lvl="0">
              <a:lnSpc>
                <a:spcPct val="150000"/>
              </a:lnSpc>
            </a:pPr>
            <a:r>
              <a:rPr lang="en-GB" i="1" dirty="0">
                <a:solidFill>
                  <a:srgbClr val="7030A0"/>
                </a:solidFill>
              </a:rPr>
              <a:t>Missing family and friends</a:t>
            </a:r>
            <a:endParaRPr lang="en-GB" dirty="0">
              <a:solidFill>
                <a:srgbClr val="7030A0"/>
              </a:solidFill>
            </a:endParaRPr>
          </a:p>
          <a:p>
            <a:pPr lvl="0">
              <a:lnSpc>
                <a:spcPct val="150000"/>
              </a:lnSpc>
            </a:pPr>
            <a:r>
              <a:rPr lang="en-GB" i="1" dirty="0">
                <a:solidFill>
                  <a:srgbClr val="7030A0"/>
                </a:solidFill>
              </a:rPr>
              <a:t>Negative impact of staff wearing PPE.   </a:t>
            </a:r>
            <a:endParaRPr lang="en-GB" dirty="0">
              <a:solidFill>
                <a:srgbClr val="7030A0"/>
              </a:solidFill>
            </a:endParaRPr>
          </a:p>
          <a:p>
            <a:endParaRPr lang="en-GB" dirty="0"/>
          </a:p>
        </p:txBody>
      </p:sp>
    </p:spTree>
    <p:extLst>
      <p:ext uri="{BB962C8B-B14F-4D97-AF65-F5344CB8AC3E}">
        <p14:creationId xmlns:p14="http://schemas.microsoft.com/office/powerpoint/2010/main" val="24488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B585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912E552-4A01-4310-8914-F75C7D3098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42" r="1" b="1"/>
          <a:stretch/>
        </p:blipFill>
        <p:spPr>
          <a:xfrm>
            <a:off x="243840" y="1557021"/>
            <a:ext cx="11704320" cy="3764276"/>
          </a:xfrm>
          <a:prstGeom prst="rect">
            <a:avLst/>
          </a:prstGeom>
        </p:spPr>
      </p:pic>
    </p:spTree>
    <p:extLst>
      <p:ext uri="{BB962C8B-B14F-4D97-AF65-F5344CB8AC3E}">
        <p14:creationId xmlns:p14="http://schemas.microsoft.com/office/powerpoint/2010/main" val="87235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F0E78E-AAA7-4666-A28D-4250DFFC71B7}"/>
              </a:ext>
            </a:extLst>
          </p:cNvPr>
          <p:cNvSpPr>
            <a:spLocks noGrp="1"/>
          </p:cNvSpPr>
          <p:nvPr>
            <p:ph type="title"/>
          </p:nvPr>
        </p:nvSpPr>
        <p:spPr>
          <a:xfrm>
            <a:off x="838200" y="365125"/>
            <a:ext cx="10515600" cy="1325563"/>
          </a:xfrm>
        </p:spPr>
        <p:txBody>
          <a:bodyPr>
            <a:normAutofit/>
          </a:bodyPr>
          <a:lstStyle/>
          <a:p>
            <a:r>
              <a:rPr lang="en-GB" b="1" dirty="0">
                <a:solidFill>
                  <a:srgbClr val="0070C0"/>
                </a:solidFill>
              </a:rPr>
              <a:t>A recent survey identified that the following would be considered helpful for staff…</a:t>
            </a:r>
            <a:endParaRPr lang="en-GB" dirty="0">
              <a:solidFill>
                <a:srgbClr val="0070C0"/>
              </a:solidFill>
            </a:endParaRPr>
          </a:p>
        </p:txBody>
      </p:sp>
      <p:sp>
        <p:nvSpPr>
          <p:cNvPr id="6" name="Hexagon 5">
            <a:extLst>
              <a:ext uri="{FF2B5EF4-FFF2-40B4-BE49-F238E27FC236}">
                <a16:creationId xmlns:a16="http://schemas.microsoft.com/office/drawing/2014/main" id="{8E03556F-D97D-481A-8838-F6D1EF41320D}"/>
              </a:ext>
            </a:extLst>
          </p:cNvPr>
          <p:cNvSpPr/>
          <p:nvPr/>
        </p:nvSpPr>
        <p:spPr>
          <a:xfrm>
            <a:off x="10081369" y="3876809"/>
            <a:ext cx="1662371" cy="140077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chemeClr val="bg1"/>
                </a:solidFill>
                <a:effectLst/>
                <a:ea typeface="Calibri" panose="020F0502020204030204" pitchFamily="34" charset="0"/>
                <a:cs typeface="Times New Roman" panose="02020603050405020304" pitchFamily="18" charset="0"/>
              </a:rPr>
              <a:t>Managers having regular checks with staff</a:t>
            </a:r>
            <a:endParaRPr lang="en-GB" sz="1100" dirty="0">
              <a:solidFill>
                <a:schemeClr val="bg1"/>
              </a:solidFill>
              <a:effectLst/>
              <a:ea typeface="Calibri" panose="020F0502020204030204" pitchFamily="34" charset="0"/>
              <a:cs typeface="Times New Roman" panose="02020603050405020304" pitchFamily="18" charset="0"/>
            </a:endParaRPr>
          </a:p>
        </p:txBody>
      </p:sp>
      <p:sp>
        <p:nvSpPr>
          <p:cNvPr id="7" name="Hexagon 6">
            <a:extLst>
              <a:ext uri="{FF2B5EF4-FFF2-40B4-BE49-F238E27FC236}">
                <a16:creationId xmlns:a16="http://schemas.microsoft.com/office/drawing/2014/main" id="{321E5572-74A1-4CF1-8392-A3F02133E3A8}"/>
              </a:ext>
            </a:extLst>
          </p:cNvPr>
          <p:cNvSpPr/>
          <p:nvPr/>
        </p:nvSpPr>
        <p:spPr>
          <a:xfrm>
            <a:off x="2165273" y="2469938"/>
            <a:ext cx="1662371" cy="1400775"/>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Reinforce staff coping skills</a:t>
            </a:r>
            <a:endParaRPr lang="en-GB" sz="1100" dirty="0">
              <a:effectLst/>
              <a:ea typeface="Calibri" panose="020F0502020204030204" pitchFamily="34" charset="0"/>
              <a:cs typeface="Times New Roman" panose="02020603050405020304" pitchFamily="18" charset="0"/>
            </a:endParaRPr>
          </a:p>
        </p:txBody>
      </p:sp>
      <p:sp>
        <p:nvSpPr>
          <p:cNvPr id="8" name="Hexagon 7">
            <a:extLst>
              <a:ext uri="{FF2B5EF4-FFF2-40B4-BE49-F238E27FC236}">
                <a16:creationId xmlns:a16="http://schemas.microsoft.com/office/drawing/2014/main" id="{F049F436-00BA-43D1-9882-2556DDB74603}"/>
              </a:ext>
            </a:extLst>
          </p:cNvPr>
          <p:cNvSpPr/>
          <p:nvPr/>
        </p:nvSpPr>
        <p:spPr>
          <a:xfrm>
            <a:off x="3485428" y="1769550"/>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FFFFFF"/>
                </a:solidFill>
                <a:effectLst/>
                <a:ea typeface="Calibri" panose="020F0502020204030204" pitchFamily="34" charset="0"/>
                <a:cs typeface="Times New Roman" panose="02020603050405020304" pitchFamily="18" charset="0"/>
              </a:rPr>
              <a:t>Clear, consistent communication</a:t>
            </a:r>
            <a:endParaRPr lang="en-GB" sz="1100" dirty="0">
              <a:effectLst/>
              <a:ea typeface="Calibri" panose="020F0502020204030204" pitchFamily="34" charset="0"/>
              <a:cs typeface="Times New Roman" panose="02020603050405020304" pitchFamily="18" charset="0"/>
            </a:endParaRPr>
          </a:p>
        </p:txBody>
      </p:sp>
      <p:sp>
        <p:nvSpPr>
          <p:cNvPr id="9" name="Hexagon 8">
            <a:extLst>
              <a:ext uri="{FF2B5EF4-FFF2-40B4-BE49-F238E27FC236}">
                <a16:creationId xmlns:a16="http://schemas.microsoft.com/office/drawing/2014/main" id="{C3BD5FA6-2193-4E0B-B71C-6D4A102D2659}"/>
              </a:ext>
            </a:extLst>
          </p:cNvPr>
          <p:cNvSpPr/>
          <p:nvPr/>
        </p:nvSpPr>
        <p:spPr>
          <a:xfrm>
            <a:off x="4803424" y="2469924"/>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effectLst/>
                <a:ea typeface="Calibri" panose="020F0502020204030204" pitchFamily="34" charset="0"/>
                <a:cs typeface="Times New Roman" panose="02020603050405020304" pitchFamily="18" charset="0"/>
              </a:rPr>
              <a:t>Staff and local managers feeling empowered to make decisions</a:t>
            </a:r>
            <a:endParaRPr lang="en-GB" sz="1100" dirty="0">
              <a:effectLst/>
              <a:ea typeface="Calibri" panose="020F0502020204030204" pitchFamily="34" charset="0"/>
              <a:cs typeface="Times New Roman" panose="02020603050405020304" pitchFamily="18" charset="0"/>
            </a:endParaRPr>
          </a:p>
        </p:txBody>
      </p:sp>
      <p:sp>
        <p:nvSpPr>
          <p:cNvPr id="10" name="Hexagon 9">
            <a:extLst>
              <a:ext uri="{FF2B5EF4-FFF2-40B4-BE49-F238E27FC236}">
                <a16:creationId xmlns:a16="http://schemas.microsoft.com/office/drawing/2014/main" id="{B3BC5AC7-E49C-49A2-ACB8-7B7B82F36D3B}"/>
              </a:ext>
            </a:extLst>
          </p:cNvPr>
          <p:cNvSpPr/>
          <p:nvPr/>
        </p:nvSpPr>
        <p:spPr>
          <a:xfrm>
            <a:off x="6124748" y="3170631"/>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effectLst/>
                <a:ea typeface="Calibri" panose="020F0502020204030204" pitchFamily="34" charset="0"/>
                <a:cs typeface="Times New Roman" panose="02020603050405020304" pitchFamily="18" charset="0"/>
              </a:rPr>
              <a:t>Supervisor training on how to support staff mental wellbeing</a:t>
            </a:r>
            <a:endParaRPr lang="en-GB" sz="1100" dirty="0">
              <a:effectLst/>
              <a:ea typeface="Calibri" panose="020F0502020204030204" pitchFamily="34" charset="0"/>
              <a:cs typeface="Times New Roman" panose="02020603050405020304" pitchFamily="18" charset="0"/>
            </a:endParaRPr>
          </a:p>
        </p:txBody>
      </p:sp>
      <p:sp>
        <p:nvSpPr>
          <p:cNvPr id="11" name="Hexagon 10">
            <a:extLst>
              <a:ext uri="{FF2B5EF4-FFF2-40B4-BE49-F238E27FC236}">
                <a16:creationId xmlns:a16="http://schemas.microsoft.com/office/drawing/2014/main" id="{8C5CA569-68F4-4BAF-8880-E91B2D90297D}"/>
              </a:ext>
            </a:extLst>
          </p:cNvPr>
          <p:cNvSpPr/>
          <p:nvPr/>
        </p:nvSpPr>
        <p:spPr>
          <a:xfrm>
            <a:off x="838200" y="3170305"/>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effectLst/>
                <a:ea typeface="Calibri" panose="020F0502020204030204" pitchFamily="34" charset="0"/>
                <a:cs typeface="Times New Roman" panose="02020603050405020304" pitchFamily="18" charset="0"/>
              </a:rPr>
              <a:t>Kindness, compassion, trust, valuing staff feelings and wellbeing</a:t>
            </a:r>
            <a:endParaRPr lang="en-GB" sz="1100" dirty="0">
              <a:effectLst/>
              <a:ea typeface="Calibri" panose="020F0502020204030204" pitchFamily="34" charset="0"/>
              <a:cs typeface="Times New Roman" panose="02020603050405020304" pitchFamily="18" charset="0"/>
            </a:endParaRPr>
          </a:p>
        </p:txBody>
      </p:sp>
      <p:sp>
        <p:nvSpPr>
          <p:cNvPr id="12" name="Hexagon 11">
            <a:extLst>
              <a:ext uri="{FF2B5EF4-FFF2-40B4-BE49-F238E27FC236}">
                <a16:creationId xmlns:a16="http://schemas.microsoft.com/office/drawing/2014/main" id="{51B0042F-FBF7-472D-BF36-A7CE5B2D7784}"/>
              </a:ext>
            </a:extLst>
          </p:cNvPr>
          <p:cNvSpPr/>
          <p:nvPr/>
        </p:nvSpPr>
        <p:spPr>
          <a:xfrm>
            <a:off x="7438933" y="5271472"/>
            <a:ext cx="1662371" cy="1400775"/>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Staff having adequate rest, food and drink</a:t>
            </a:r>
            <a:endParaRPr lang="en-GB" sz="1100" dirty="0">
              <a:effectLst/>
              <a:ea typeface="Calibri" panose="020F0502020204030204" pitchFamily="34" charset="0"/>
              <a:cs typeface="Times New Roman" panose="02020603050405020304" pitchFamily="18" charset="0"/>
            </a:endParaRPr>
          </a:p>
        </p:txBody>
      </p:sp>
      <p:sp>
        <p:nvSpPr>
          <p:cNvPr id="13" name="Hexagon 12">
            <a:extLst>
              <a:ext uri="{FF2B5EF4-FFF2-40B4-BE49-F238E27FC236}">
                <a16:creationId xmlns:a16="http://schemas.microsoft.com/office/drawing/2014/main" id="{F2A08A57-3828-433A-B5B2-F68A275BF164}"/>
              </a:ext>
            </a:extLst>
          </p:cNvPr>
          <p:cNvSpPr/>
          <p:nvPr/>
        </p:nvSpPr>
        <p:spPr>
          <a:xfrm>
            <a:off x="3485428" y="4571095"/>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Regular holidays and rest days</a:t>
            </a:r>
            <a:endParaRPr lang="en-GB" sz="1100" dirty="0">
              <a:effectLst/>
              <a:ea typeface="Calibri" panose="020F0502020204030204" pitchFamily="34" charset="0"/>
              <a:cs typeface="Times New Roman" panose="02020603050405020304" pitchFamily="18" charset="0"/>
            </a:endParaRPr>
          </a:p>
        </p:txBody>
      </p:sp>
      <p:sp>
        <p:nvSpPr>
          <p:cNvPr id="14" name="Hexagon 13">
            <a:extLst>
              <a:ext uri="{FF2B5EF4-FFF2-40B4-BE49-F238E27FC236}">
                <a16:creationId xmlns:a16="http://schemas.microsoft.com/office/drawing/2014/main" id="{B27D3669-F1BC-491F-94A1-F8BE3845D658}"/>
              </a:ext>
            </a:extLst>
          </p:cNvPr>
          <p:cNvSpPr/>
          <p:nvPr/>
        </p:nvSpPr>
        <p:spPr>
          <a:xfrm>
            <a:off x="6124748" y="4580724"/>
            <a:ext cx="1662371" cy="1400775"/>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002060"/>
                </a:solidFill>
                <a:effectLst/>
                <a:ea typeface="Calibri" panose="020F0502020204030204" pitchFamily="34" charset="0"/>
                <a:cs typeface="Times New Roman" panose="02020603050405020304" pitchFamily="18" charset="0"/>
              </a:rPr>
              <a:t>Beginning and end of shift discussion</a:t>
            </a:r>
            <a:endParaRPr lang="en-GB" sz="1100" dirty="0">
              <a:effectLst/>
              <a:ea typeface="Calibri" panose="020F0502020204030204" pitchFamily="34" charset="0"/>
              <a:cs typeface="Times New Roman" panose="02020603050405020304" pitchFamily="18" charset="0"/>
            </a:endParaRPr>
          </a:p>
        </p:txBody>
      </p:sp>
      <p:sp>
        <p:nvSpPr>
          <p:cNvPr id="15" name="Hexagon 14">
            <a:extLst>
              <a:ext uri="{FF2B5EF4-FFF2-40B4-BE49-F238E27FC236}">
                <a16:creationId xmlns:a16="http://schemas.microsoft.com/office/drawing/2014/main" id="{029E3742-E686-4CA2-8A6C-A3ABB71AD26A}"/>
              </a:ext>
            </a:extLst>
          </p:cNvPr>
          <p:cNvSpPr/>
          <p:nvPr/>
        </p:nvSpPr>
        <p:spPr>
          <a:xfrm>
            <a:off x="4803424" y="3870700"/>
            <a:ext cx="1662371" cy="1400775"/>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Buddying system</a:t>
            </a:r>
            <a:endParaRPr lang="en-GB" sz="1100" dirty="0">
              <a:effectLst/>
              <a:ea typeface="Calibri" panose="020F0502020204030204" pitchFamily="34" charset="0"/>
              <a:cs typeface="Times New Roman" panose="02020603050405020304" pitchFamily="18" charset="0"/>
            </a:endParaRPr>
          </a:p>
        </p:txBody>
      </p:sp>
      <p:sp>
        <p:nvSpPr>
          <p:cNvPr id="16" name="Hexagon 15">
            <a:extLst>
              <a:ext uri="{FF2B5EF4-FFF2-40B4-BE49-F238E27FC236}">
                <a16:creationId xmlns:a16="http://schemas.microsoft.com/office/drawing/2014/main" id="{228DEA7A-F4EF-42B6-815D-50AEFA42F843}"/>
              </a:ext>
            </a:extLst>
          </p:cNvPr>
          <p:cNvSpPr/>
          <p:nvPr/>
        </p:nvSpPr>
        <p:spPr>
          <a:xfrm>
            <a:off x="838200" y="4571085"/>
            <a:ext cx="1662371" cy="1400775"/>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002060"/>
                </a:solidFill>
                <a:effectLst/>
                <a:ea typeface="Calibri" panose="020F0502020204030204" pitchFamily="34" charset="0"/>
                <a:cs typeface="Times New Roman" panose="02020603050405020304" pitchFamily="18" charset="0"/>
              </a:rPr>
              <a:t>Be kind to yourself and others</a:t>
            </a:r>
            <a:endParaRPr lang="en-GB" sz="1100" dirty="0">
              <a:effectLst/>
              <a:ea typeface="Calibri" panose="020F0502020204030204" pitchFamily="34" charset="0"/>
              <a:cs typeface="Times New Roman" panose="02020603050405020304" pitchFamily="18" charset="0"/>
            </a:endParaRPr>
          </a:p>
        </p:txBody>
      </p:sp>
      <p:sp>
        <p:nvSpPr>
          <p:cNvPr id="17" name="Hexagon 16">
            <a:extLst>
              <a:ext uri="{FF2B5EF4-FFF2-40B4-BE49-F238E27FC236}">
                <a16:creationId xmlns:a16="http://schemas.microsoft.com/office/drawing/2014/main" id="{D93122F7-6A28-4EA6-8173-24AAEA68E659}"/>
              </a:ext>
            </a:extLst>
          </p:cNvPr>
          <p:cNvSpPr/>
          <p:nvPr/>
        </p:nvSpPr>
        <p:spPr>
          <a:xfrm>
            <a:off x="4803424" y="5271472"/>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It’s OK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not to be OK</a:t>
            </a:r>
            <a:endParaRPr lang="en-GB" sz="1100" dirty="0">
              <a:effectLst/>
              <a:ea typeface="Calibri" panose="020F0502020204030204" pitchFamily="34" charset="0"/>
              <a:cs typeface="Times New Roman" panose="02020603050405020304" pitchFamily="18" charset="0"/>
            </a:endParaRPr>
          </a:p>
        </p:txBody>
      </p:sp>
      <p:sp>
        <p:nvSpPr>
          <p:cNvPr id="18" name="Hexagon 17">
            <a:extLst>
              <a:ext uri="{FF2B5EF4-FFF2-40B4-BE49-F238E27FC236}">
                <a16:creationId xmlns:a16="http://schemas.microsoft.com/office/drawing/2014/main" id="{0FE1CCCA-EFF8-4800-AA04-1E41FEEA2B7A}"/>
              </a:ext>
            </a:extLst>
          </p:cNvPr>
          <p:cNvSpPr/>
          <p:nvPr/>
        </p:nvSpPr>
        <p:spPr>
          <a:xfrm>
            <a:off x="2165273" y="5271500"/>
            <a:ext cx="1662371" cy="1400775"/>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a:effectLst/>
                <a:ea typeface="Calibri" panose="020F0502020204030204" pitchFamily="34" charset="0"/>
                <a:cs typeface="Times New Roman" panose="02020603050405020304" pitchFamily="18" charset="0"/>
              </a:rPr>
              <a:t>Be aware of personal risk factors</a:t>
            </a:r>
            <a:endParaRPr lang="en-GB" sz="1100">
              <a:effectLst/>
              <a:ea typeface="Calibri" panose="020F0502020204030204" pitchFamily="34" charset="0"/>
              <a:cs typeface="Times New Roman" panose="02020603050405020304" pitchFamily="18" charset="0"/>
            </a:endParaRPr>
          </a:p>
        </p:txBody>
      </p:sp>
      <p:sp>
        <p:nvSpPr>
          <p:cNvPr id="19" name="Hexagon 18">
            <a:extLst>
              <a:ext uri="{FF2B5EF4-FFF2-40B4-BE49-F238E27FC236}">
                <a16:creationId xmlns:a16="http://schemas.microsoft.com/office/drawing/2014/main" id="{862F648C-3709-467B-9031-E83B4FA1F613}"/>
              </a:ext>
            </a:extLst>
          </p:cNvPr>
          <p:cNvSpPr/>
          <p:nvPr/>
        </p:nvSpPr>
        <p:spPr>
          <a:xfrm>
            <a:off x="7438933" y="3870669"/>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Monitoring wellbeing</a:t>
            </a:r>
            <a:endParaRPr lang="en-GB" sz="1100" dirty="0">
              <a:effectLst/>
              <a:ea typeface="Calibri" panose="020F0502020204030204" pitchFamily="34" charset="0"/>
              <a:cs typeface="Times New Roman" panose="02020603050405020304" pitchFamily="18" charset="0"/>
            </a:endParaRPr>
          </a:p>
        </p:txBody>
      </p:sp>
      <p:sp>
        <p:nvSpPr>
          <p:cNvPr id="20" name="Hexagon 19">
            <a:extLst>
              <a:ext uri="{FF2B5EF4-FFF2-40B4-BE49-F238E27FC236}">
                <a16:creationId xmlns:a16="http://schemas.microsoft.com/office/drawing/2014/main" id="{02243F39-DD56-4004-8765-99E89E396B5E}"/>
              </a:ext>
            </a:extLst>
          </p:cNvPr>
          <p:cNvSpPr/>
          <p:nvPr/>
        </p:nvSpPr>
        <p:spPr>
          <a:xfrm>
            <a:off x="2165273" y="3870740"/>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a:effectLst/>
                <a:ea typeface="Calibri" panose="020F0502020204030204" pitchFamily="34" charset="0"/>
                <a:cs typeface="Times New Roman" panose="02020603050405020304" pitchFamily="18" charset="0"/>
              </a:rPr>
              <a:t>Personalised thank you</a:t>
            </a:r>
            <a:endParaRPr lang="en-GB" sz="1100">
              <a:effectLst/>
              <a:ea typeface="Calibri" panose="020F0502020204030204" pitchFamily="34" charset="0"/>
              <a:cs typeface="Times New Roman" panose="02020603050405020304" pitchFamily="18" charset="0"/>
            </a:endParaRPr>
          </a:p>
        </p:txBody>
      </p:sp>
      <p:sp>
        <p:nvSpPr>
          <p:cNvPr id="21" name="Hexagon 20">
            <a:extLst>
              <a:ext uri="{FF2B5EF4-FFF2-40B4-BE49-F238E27FC236}">
                <a16:creationId xmlns:a16="http://schemas.microsoft.com/office/drawing/2014/main" id="{C92A2254-436A-443D-996B-4CE1F71C14E0}"/>
              </a:ext>
            </a:extLst>
          </p:cNvPr>
          <p:cNvSpPr/>
          <p:nvPr/>
        </p:nvSpPr>
        <p:spPr>
          <a:xfrm>
            <a:off x="3485429" y="3170335"/>
            <a:ext cx="1662371" cy="1400775"/>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2060"/>
                </a:solidFill>
                <a:effectLst/>
                <a:ea typeface="Calibri" panose="020F0502020204030204" pitchFamily="34" charset="0"/>
                <a:cs typeface="Times New Roman" panose="02020603050405020304" pitchFamily="18" charset="0"/>
              </a:rPr>
              <a:t>Staff mental health awareness and psychological first aid training</a:t>
            </a:r>
            <a:endParaRPr lang="en-GB" sz="1100" dirty="0">
              <a:effectLst/>
              <a:ea typeface="Calibri" panose="020F0502020204030204" pitchFamily="34" charset="0"/>
              <a:cs typeface="Times New Roman" panose="02020603050405020304" pitchFamily="18" charset="0"/>
            </a:endParaRPr>
          </a:p>
        </p:txBody>
      </p:sp>
      <p:sp>
        <p:nvSpPr>
          <p:cNvPr id="22" name="Hexagon 21">
            <a:extLst>
              <a:ext uri="{FF2B5EF4-FFF2-40B4-BE49-F238E27FC236}">
                <a16:creationId xmlns:a16="http://schemas.microsoft.com/office/drawing/2014/main" id="{28D3DF4F-8338-40FA-AD20-3B6C2EC62689}"/>
              </a:ext>
            </a:extLst>
          </p:cNvPr>
          <p:cNvSpPr/>
          <p:nvPr/>
        </p:nvSpPr>
        <p:spPr>
          <a:xfrm>
            <a:off x="8760257" y="4570677"/>
            <a:ext cx="1662371" cy="1400775"/>
          </a:xfrm>
          <a:prstGeom prst="hexag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FFFFFF"/>
                </a:solidFill>
                <a:effectLst/>
                <a:ea typeface="Calibri" panose="020F0502020204030204" pitchFamily="34" charset="0"/>
                <a:cs typeface="Times New Roman" panose="02020603050405020304" pitchFamily="18" charset="0"/>
              </a:rPr>
              <a:t>Timely access to mental health services</a:t>
            </a:r>
            <a:endParaRPr lang="en-GB" sz="1100" dirty="0">
              <a:effectLst/>
              <a:ea typeface="Calibri" panose="020F0502020204030204" pitchFamily="34" charset="0"/>
              <a:cs typeface="Times New Roman" panose="02020603050405020304" pitchFamily="18" charset="0"/>
            </a:endParaRPr>
          </a:p>
        </p:txBody>
      </p:sp>
      <p:sp>
        <p:nvSpPr>
          <p:cNvPr id="23" name="Hexagon 22">
            <a:extLst>
              <a:ext uri="{FF2B5EF4-FFF2-40B4-BE49-F238E27FC236}">
                <a16:creationId xmlns:a16="http://schemas.microsoft.com/office/drawing/2014/main" id="{4047C163-9CF7-433F-BB78-862F24833D7D}"/>
              </a:ext>
            </a:extLst>
          </p:cNvPr>
          <p:cNvSpPr/>
          <p:nvPr/>
        </p:nvSpPr>
        <p:spPr>
          <a:xfrm>
            <a:off x="7438933" y="2469880"/>
            <a:ext cx="1662371" cy="140077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effectLst/>
                <a:ea typeface="Calibri" panose="020F0502020204030204" pitchFamily="34" charset="0"/>
                <a:cs typeface="Times New Roman" panose="02020603050405020304" pitchFamily="18" charset="0"/>
              </a:rPr>
              <a:t>Time and support for reflection</a:t>
            </a:r>
            <a:endParaRPr lang="en-GB" sz="1100" dirty="0">
              <a:effectLst/>
              <a:ea typeface="Calibri" panose="020F0502020204030204" pitchFamily="34" charset="0"/>
              <a:cs typeface="Times New Roman" panose="02020603050405020304" pitchFamily="18" charset="0"/>
            </a:endParaRPr>
          </a:p>
        </p:txBody>
      </p:sp>
      <p:sp>
        <p:nvSpPr>
          <p:cNvPr id="24" name="Hexagon 23">
            <a:extLst>
              <a:ext uri="{FF2B5EF4-FFF2-40B4-BE49-F238E27FC236}">
                <a16:creationId xmlns:a16="http://schemas.microsoft.com/office/drawing/2014/main" id="{97038645-869C-4FB5-A01C-3984DD323411}"/>
              </a:ext>
            </a:extLst>
          </p:cNvPr>
          <p:cNvSpPr/>
          <p:nvPr/>
        </p:nvSpPr>
        <p:spPr>
          <a:xfrm>
            <a:off x="8760257" y="3169902"/>
            <a:ext cx="1662371" cy="1400775"/>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2060"/>
                </a:solidFill>
                <a:effectLst/>
                <a:ea typeface="Calibri" panose="020F0502020204030204" pitchFamily="34" charset="0"/>
                <a:cs typeface="Times New Roman" panose="02020603050405020304" pitchFamily="18" charset="0"/>
              </a:rPr>
              <a:t>Acknowledging staff’s own family and personal carer responsibilities</a:t>
            </a:r>
            <a:endParaRPr lang="en-GB" sz="1100" dirty="0">
              <a:effectLst/>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1F0DD1DF-0ACE-45D9-8A26-06E7C10CE749}"/>
              </a:ext>
            </a:extLst>
          </p:cNvPr>
          <p:cNvSpPr/>
          <p:nvPr/>
        </p:nvSpPr>
        <p:spPr>
          <a:xfrm>
            <a:off x="6124748" y="1769858"/>
            <a:ext cx="1662371" cy="1400775"/>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a:solidFill>
                  <a:srgbClr val="002060"/>
                </a:solidFill>
                <a:effectLst/>
                <a:ea typeface="Calibri" panose="020F0502020204030204" pitchFamily="34" charset="0"/>
                <a:cs typeface="Times New Roman" panose="02020603050405020304" pitchFamily="18" charset="0"/>
              </a:rPr>
              <a:t>Staff feeling safe</a:t>
            </a:r>
            <a:endParaRPr lang="en-GB"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ppt_w</p:attrName>
                                        </p:attrNameLst>
                                      </p:cBhvr>
                                      <p:tavLst>
                                        <p:tav tm="0">
                                          <p:val>
                                            <p:fltVal val="0"/>
                                          </p:val>
                                        </p:tav>
                                        <p:tav tm="100000">
                                          <p:val>
                                            <p:strVal val="#ppt_w"/>
                                          </p:val>
                                        </p:tav>
                                      </p:tavLst>
                                    </p:anim>
                                    <p:anim calcmode="lin" valueType="num">
                                      <p:cBhvr>
                                        <p:cTn id="106" dur="500" fill="hold"/>
                                        <p:tgtEl>
                                          <p:spTgt spid="18"/>
                                        </p:tgtEl>
                                        <p:attrNameLst>
                                          <p:attrName>ppt_h</p:attrName>
                                        </p:attrNameLst>
                                      </p:cBhvr>
                                      <p:tavLst>
                                        <p:tav tm="0">
                                          <p:val>
                                            <p:fltVal val="0"/>
                                          </p:val>
                                        </p:tav>
                                        <p:tav tm="100000">
                                          <p:val>
                                            <p:strVal val="#ppt_h"/>
                                          </p:val>
                                        </p:tav>
                                      </p:tavLst>
                                    </p:anim>
                                    <p:animEffect transition="in" filter="fade">
                                      <p:cBhvr>
                                        <p:cTn id="107" dur="5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500" fill="hold"/>
                                        <p:tgtEl>
                                          <p:spTgt spid="17"/>
                                        </p:tgtEl>
                                        <p:attrNameLst>
                                          <p:attrName>ppt_w</p:attrName>
                                        </p:attrNameLst>
                                      </p:cBhvr>
                                      <p:tavLst>
                                        <p:tav tm="0">
                                          <p:val>
                                            <p:fltVal val="0"/>
                                          </p:val>
                                        </p:tav>
                                        <p:tav tm="100000">
                                          <p:val>
                                            <p:strVal val="#ppt_w"/>
                                          </p:val>
                                        </p:tav>
                                      </p:tavLst>
                                    </p:anim>
                                    <p:anim calcmode="lin" valueType="num">
                                      <p:cBhvr>
                                        <p:cTn id="113" dur="500" fill="hold"/>
                                        <p:tgtEl>
                                          <p:spTgt spid="17"/>
                                        </p:tgtEl>
                                        <p:attrNameLst>
                                          <p:attrName>ppt_h</p:attrName>
                                        </p:attrNameLst>
                                      </p:cBhvr>
                                      <p:tavLst>
                                        <p:tav tm="0">
                                          <p:val>
                                            <p:fltVal val="0"/>
                                          </p:val>
                                        </p:tav>
                                        <p:tav tm="100000">
                                          <p:val>
                                            <p:strVal val="#ppt_h"/>
                                          </p:val>
                                        </p:tav>
                                      </p:tavLst>
                                    </p:anim>
                                    <p:animEffect transition="in" filter="fade">
                                      <p:cBhvr>
                                        <p:cTn id="114" dur="500"/>
                                        <p:tgtEl>
                                          <p:spTgt spid="17"/>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500" fill="hold"/>
                                        <p:tgtEl>
                                          <p:spTgt spid="14"/>
                                        </p:tgtEl>
                                        <p:attrNameLst>
                                          <p:attrName>ppt_w</p:attrName>
                                        </p:attrNameLst>
                                      </p:cBhvr>
                                      <p:tavLst>
                                        <p:tav tm="0">
                                          <p:val>
                                            <p:fltVal val="0"/>
                                          </p:val>
                                        </p:tav>
                                        <p:tav tm="100000">
                                          <p:val>
                                            <p:strVal val="#ppt_w"/>
                                          </p:val>
                                        </p:tav>
                                      </p:tavLst>
                                    </p:anim>
                                    <p:anim calcmode="lin" valueType="num">
                                      <p:cBhvr>
                                        <p:cTn id="120" dur="500" fill="hold"/>
                                        <p:tgtEl>
                                          <p:spTgt spid="14"/>
                                        </p:tgtEl>
                                        <p:attrNameLst>
                                          <p:attrName>ppt_h</p:attrName>
                                        </p:attrNameLst>
                                      </p:cBhvr>
                                      <p:tavLst>
                                        <p:tav tm="0">
                                          <p:val>
                                            <p:fltVal val="0"/>
                                          </p:val>
                                        </p:tav>
                                        <p:tav tm="100000">
                                          <p:val>
                                            <p:strVal val="#ppt_h"/>
                                          </p:val>
                                        </p:tav>
                                      </p:tavLst>
                                    </p:anim>
                                    <p:animEffect transition="in" filter="fade">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2"/>
                                        </p:tgtEl>
                                        <p:attrNameLst>
                                          <p:attrName>style.visibility</p:attrName>
                                        </p:attrNameLst>
                                      </p:cBhvr>
                                      <p:to>
                                        <p:strVal val="visible"/>
                                      </p:to>
                                    </p:set>
                                    <p:anim calcmode="lin" valueType="num">
                                      <p:cBhvr>
                                        <p:cTn id="126" dur="500" fill="hold"/>
                                        <p:tgtEl>
                                          <p:spTgt spid="12"/>
                                        </p:tgtEl>
                                        <p:attrNameLst>
                                          <p:attrName>ppt_w</p:attrName>
                                        </p:attrNameLst>
                                      </p:cBhvr>
                                      <p:tavLst>
                                        <p:tav tm="0">
                                          <p:val>
                                            <p:fltVal val="0"/>
                                          </p:val>
                                        </p:tav>
                                        <p:tav tm="100000">
                                          <p:val>
                                            <p:strVal val="#ppt_w"/>
                                          </p:val>
                                        </p:tav>
                                      </p:tavLst>
                                    </p:anim>
                                    <p:anim calcmode="lin" valueType="num">
                                      <p:cBhvr>
                                        <p:cTn id="127" dur="500" fill="hold"/>
                                        <p:tgtEl>
                                          <p:spTgt spid="12"/>
                                        </p:tgtEl>
                                        <p:attrNameLst>
                                          <p:attrName>ppt_h</p:attrName>
                                        </p:attrNameLst>
                                      </p:cBhvr>
                                      <p:tavLst>
                                        <p:tav tm="0">
                                          <p:val>
                                            <p:fltVal val="0"/>
                                          </p:val>
                                        </p:tav>
                                        <p:tav tm="100000">
                                          <p:val>
                                            <p:strVal val="#ppt_h"/>
                                          </p:val>
                                        </p:tav>
                                      </p:tavLst>
                                    </p:anim>
                                    <p:animEffect transition="in" filter="fade">
                                      <p:cBhvr>
                                        <p:cTn id="128" dur="500"/>
                                        <p:tgtEl>
                                          <p:spTgt spid="12"/>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fltVal val="0"/>
                                          </p:val>
                                        </p:tav>
                                        <p:tav tm="100000">
                                          <p:val>
                                            <p:strVal val="#ppt_w"/>
                                          </p:val>
                                        </p:tav>
                                      </p:tavLst>
                                    </p:anim>
                                    <p:anim calcmode="lin" valueType="num">
                                      <p:cBhvr>
                                        <p:cTn id="134" dur="500" fill="hold"/>
                                        <p:tgtEl>
                                          <p:spTgt spid="22"/>
                                        </p:tgtEl>
                                        <p:attrNameLst>
                                          <p:attrName>ppt_h</p:attrName>
                                        </p:attrNameLst>
                                      </p:cBhvr>
                                      <p:tavLst>
                                        <p:tav tm="0">
                                          <p:val>
                                            <p:fltVal val="0"/>
                                          </p:val>
                                        </p:tav>
                                        <p:tav tm="100000">
                                          <p:val>
                                            <p:strVal val="#ppt_h"/>
                                          </p:val>
                                        </p:tav>
                                      </p:tavLst>
                                    </p:anim>
                                    <p:animEffect transition="in" filter="fade">
                                      <p:cBhvr>
                                        <p:cTn id="135" dur="500"/>
                                        <p:tgtEl>
                                          <p:spTgt spid="22"/>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6"/>
                                        </p:tgtEl>
                                        <p:attrNameLst>
                                          <p:attrName>style.visibility</p:attrName>
                                        </p:attrNameLst>
                                      </p:cBhvr>
                                      <p:to>
                                        <p:strVal val="visible"/>
                                      </p:to>
                                    </p:set>
                                    <p:anim calcmode="lin" valueType="num">
                                      <p:cBhvr>
                                        <p:cTn id="140" dur="500" fill="hold"/>
                                        <p:tgtEl>
                                          <p:spTgt spid="6"/>
                                        </p:tgtEl>
                                        <p:attrNameLst>
                                          <p:attrName>ppt_w</p:attrName>
                                        </p:attrNameLst>
                                      </p:cBhvr>
                                      <p:tavLst>
                                        <p:tav tm="0">
                                          <p:val>
                                            <p:fltVal val="0"/>
                                          </p:val>
                                        </p:tav>
                                        <p:tav tm="100000">
                                          <p:val>
                                            <p:strVal val="#ppt_w"/>
                                          </p:val>
                                        </p:tav>
                                      </p:tavLst>
                                    </p:anim>
                                    <p:anim calcmode="lin" valueType="num">
                                      <p:cBhvr>
                                        <p:cTn id="141" dur="500" fill="hold"/>
                                        <p:tgtEl>
                                          <p:spTgt spid="6"/>
                                        </p:tgtEl>
                                        <p:attrNameLst>
                                          <p:attrName>ppt_h</p:attrName>
                                        </p:attrNameLst>
                                      </p:cBhvr>
                                      <p:tavLst>
                                        <p:tav tm="0">
                                          <p:val>
                                            <p:fltVal val="0"/>
                                          </p:val>
                                        </p:tav>
                                        <p:tav tm="100000">
                                          <p:val>
                                            <p:strVal val="#ppt_h"/>
                                          </p:val>
                                        </p:tav>
                                      </p:tavLst>
                                    </p:anim>
                                    <p:animEffect transition="in" filter="fade">
                                      <p:cBhvr>
                                        <p:cTn id="1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BE52-463B-4879-9CDC-6D6A2A43FE3C}"/>
              </a:ext>
            </a:extLst>
          </p:cNvPr>
          <p:cNvSpPr>
            <a:spLocks noGrp="1"/>
          </p:cNvSpPr>
          <p:nvPr>
            <p:ph type="title"/>
          </p:nvPr>
        </p:nvSpPr>
        <p:spPr>
          <a:xfrm>
            <a:off x="731874" y="2016235"/>
            <a:ext cx="10515600" cy="1325563"/>
          </a:xfrm>
        </p:spPr>
        <p:txBody>
          <a:bodyPr>
            <a:normAutofit/>
          </a:bodyPr>
          <a:lstStyle/>
          <a:p>
            <a:pPr algn="ctr"/>
            <a:r>
              <a:rPr lang="en-GB" sz="4800" b="1" dirty="0">
                <a:solidFill>
                  <a:srgbClr val="0070C0"/>
                </a:solidFill>
              </a:rPr>
              <a:t>Mental Wellbeing: How to Help</a:t>
            </a:r>
          </a:p>
        </p:txBody>
      </p:sp>
      <p:sp>
        <p:nvSpPr>
          <p:cNvPr id="6" name="Content Placeholder 5">
            <a:extLst>
              <a:ext uri="{FF2B5EF4-FFF2-40B4-BE49-F238E27FC236}">
                <a16:creationId xmlns:a16="http://schemas.microsoft.com/office/drawing/2014/main" id="{5A2F639F-C34E-4615-9120-E49BD39FE36B}"/>
              </a:ext>
            </a:extLst>
          </p:cNvPr>
          <p:cNvSpPr>
            <a:spLocks noGrp="1"/>
          </p:cNvSpPr>
          <p:nvPr>
            <p:ph idx="1"/>
          </p:nvPr>
        </p:nvSpPr>
        <p:spPr>
          <a:xfrm>
            <a:off x="838200" y="3516202"/>
            <a:ext cx="10515600" cy="4351338"/>
          </a:xfrm>
        </p:spPr>
        <p:txBody>
          <a:bodyPr/>
          <a:lstStyle/>
          <a:p>
            <a:pPr marL="0" indent="0" algn="ctr">
              <a:buNone/>
            </a:pPr>
            <a:r>
              <a:rPr lang="en-GB" dirty="0">
                <a:solidFill>
                  <a:srgbClr val="7030A0"/>
                </a:solidFill>
              </a:rPr>
              <a:t>The next set of slides highlight accessible mental wellbeing support services, resources and training opportunities </a:t>
            </a:r>
          </a:p>
        </p:txBody>
      </p:sp>
      <p:cxnSp>
        <p:nvCxnSpPr>
          <p:cNvPr id="8" name="Straight Connector 7">
            <a:extLst>
              <a:ext uri="{FF2B5EF4-FFF2-40B4-BE49-F238E27FC236}">
                <a16:creationId xmlns:a16="http://schemas.microsoft.com/office/drawing/2014/main" id="{0924EC6C-B91B-4E35-B4FF-9C1D0CF480A0}"/>
              </a:ext>
            </a:extLst>
          </p:cNvPr>
          <p:cNvCxnSpPr/>
          <p:nvPr/>
        </p:nvCxnSpPr>
        <p:spPr>
          <a:xfrm>
            <a:off x="1190847" y="3221665"/>
            <a:ext cx="977132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340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71F0-EDF6-4A06-8184-BFBE2CCCE938}"/>
              </a:ext>
            </a:extLst>
          </p:cNvPr>
          <p:cNvSpPr>
            <a:spLocks noGrp="1"/>
          </p:cNvSpPr>
          <p:nvPr>
            <p:ph type="title"/>
          </p:nvPr>
        </p:nvSpPr>
        <p:spPr>
          <a:xfrm>
            <a:off x="684914" y="354491"/>
            <a:ext cx="10822172" cy="2378075"/>
          </a:xfrm>
        </p:spPr>
        <p:txBody>
          <a:bodyPr>
            <a:normAutofit/>
          </a:bodyPr>
          <a:lstStyle/>
          <a:p>
            <a:r>
              <a:rPr lang="en-GB" b="1" dirty="0">
                <a:solidFill>
                  <a:srgbClr val="0070C0"/>
                </a:solidFill>
              </a:rPr>
              <a:t>North East &amp; North Cumbria ICS </a:t>
            </a:r>
            <a:br>
              <a:rPr lang="en-GB" b="1" dirty="0">
                <a:solidFill>
                  <a:srgbClr val="0070C0"/>
                </a:solidFill>
              </a:rPr>
            </a:br>
            <a:r>
              <a:rPr lang="en-GB" b="1" dirty="0">
                <a:solidFill>
                  <a:srgbClr val="0070C0"/>
                </a:solidFill>
              </a:rPr>
              <a:t>Staff Resilience Hub </a:t>
            </a:r>
            <a:br>
              <a:rPr lang="en-GB" b="1" dirty="0">
                <a:solidFill>
                  <a:srgbClr val="0070C0"/>
                </a:solidFill>
              </a:rPr>
            </a:br>
            <a:r>
              <a:rPr lang="en-GB" dirty="0">
                <a:solidFill>
                  <a:schemeClr val="accent2"/>
                </a:solidFill>
              </a:rPr>
              <a:t>Helping our carers to keep on caring</a:t>
            </a:r>
            <a:endParaRPr lang="en-GB" b="1" dirty="0">
              <a:solidFill>
                <a:schemeClr val="accent2"/>
              </a:solidFill>
            </a:endParaRPr>
          </a:p>
        </p:txBody>
      </p:sp>
      <p:sp>
        <p:nvSpPr>
          <p:cNvPr id="3" name="Content Placeholder 2">
            <a:extLst>
              <a:ext uri="{FF2B5EF4-FFF2-40B4-BE49-F238E27FC236}">
                <a16:creationId xmlns:a16="http://schemas.microsoft.com/office/drawing/2014/main" id="{D541D662-7566-4AF6-994E-4FDC84BE8E7F}"/>
              </a:ext>
            </a:extLst>
          </p:cNvPr>
          <p:cNvSpPr>
            <a:spLocks noGrp="1"/>
          </p:cNvSpPr>
          <p:nvPr>
            <p:ph idx="1"/>
          </p:nvPr>
        </p:nvSpPr>
        <p:spPr>
          <a:xfrm>
            <a:off x="684914" y="2629752"/>
            <a:ext cx="10515600" cy="5064273"/>
          </a:xfrm>
        </p:spPr>
        <p:txBody>
          <a:bodyPr>
            <a:normAutofit/>
          </a:bodyPr>
          <a:lstStyle/>
          <a:p>
            <a:pPr marL="0" indent="0">
              <a:buNone/>
            </a:pPr>
            <a:endParaRPr lang="en-GB" sz="900" dirty="0">
              <a:solidFill>
                <a:srgbClr val="7030A0"/>
              </a:solidFill>
            </a:endParaRPr>
          </a:p>
          <a:p>
            <a:pPr marL="0" indent="0">
              <a:buNone/>
            </a:pPr>
            <a:r>
              <a:rPr lang="en-GB" sz="2400" dirty="0">
                <a:solidFill>
                  <a:srgbClr val="7030A0"/>
                </a:solidFill>
              </a:rPr>
              <a:t>The new North East and North Cumbria Staff Wellbeing Hub brings together and builds on the existing support offers from individual organisations across the region. Our Hub team will ensure that all health and care staff who need support can quickly and confidentially access the best advice and treatment.</a:t>
            </a:r>
          </a:p>
          <a:p>
            <a:pPr marL="0" indent="0">
              <a:buNone/>
            </a:pPr>
            <a:endParaRPr lang="en-GB" sz="2400" dirty="0">
              <a:solidFill>
                <a:srgbClr val="7030A0"/>
              </a:solidFill>
            </a:endParaRPr>
          </a:p>
          <a:p>
            <a:pPr marL="0" indent="0">
              <a:buNone/>
            </a:pPr>
            <a:r>
              <a:rPr lang="en-GB" sz="2400" dirty="0">
                <a:solidFill>
                  <a:srgbClr val="7030A0"/>
                </a:solidFill>
              </a:rPr>
              <a:t>The confidential helpline is staffed by expert NHS psychological practitioners, who know what it is like to work through the pressures and difficulties of the Covid-19 pandemic. It is open to all NHS staff and our health and care sector partners.</a:t>
            </a:r>
            <a:endParaRPr lang="en-GB" sz="900" dirty="0">
              <a:solidFill>
                <a:srgbClr val="7030A0"/>
              </a:solidFill>
            </a:endParaRPr>
          </a:p>
        </p:txBody>
      </p:sp>
      <p:pic>
        <p:nvPicPr>
          <p:cNvPr id="5" name="Picture 4" descr="Logo&#10;&#10;Description automatically generated">
            <a:extLst>
              <a:ext uri="{FF2B5EF4-FFF2-40B4-BE49-F238E27FC236}">
                <a16:creationId xmlns:a16="http://schemas.microsoft.com/office/drawing/2014/main" id="{2999D2D9-511A-4149-ACB8-C1ECCC8B2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045" y="0"/>
            <a:ext cx="1815509" cy="1389139"/>
          </a:xfrm>
          <a:prstGeom prst="rect">
            <a:avLst/>
          </a:prstGeom>
        </p:spPr>
      </p:pic>
      <p:pic>
        <p:nvPicPr>
          <p:cNvPr id="6" name="Graphic 5" descr="House with solid fill">
            <a:hlinkClick r:id="rId3" action="ppaction://hlinksldjump"/>
            <a:extLst>
              <a:ext uri="{FF2B5EF4-FFF2-40B4-BE49-F238E27FC236}">
                <a16:creationId xmlns:a16="http://schemas.microsoft.com/office/drawing/2014/main" id="{96E21361-EB04-43C4-8434-39341F173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5943600"/>
            <a:ext cx="914400" cy="914400"/>
          </a:xfrm>
          <a:prstGeom prst="rect">
            <a:avLst/>
          </a:prstGeom>
        </p:spPr>
      </p:pic>
    </p:spTree>
    <p:extLst>
      <p:ext uri="{BB962C8B-B14F-4D97-AF65-F5344CB8AC3E}">
        <p14:creationId xmlns:p14="http://schemas.microsoft.com/office/powerpoint/2010/main" val="168620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9E8B1DFCD4DD4A892D11BD3E900559" ma:contentTypeVersion="16" ma:contentTypeDescription="Create a new document." ma:contentTypeScope="" ma:versionID="b2df5da40ea8d7cda4ffc84b7e5485f0">
  <xsd:schema xmlns:xsd="http://www.w3.org/2001/XMLSchema" xmlns:xs="http://www.w3.org/2001/XMLSchema" xmlns:p="http://schemas.microsoft.com/office/2006/metadata/properties" xmlns:ns2="5250cf27-1205-46d6-a64c-0695a7ac4353" xmlns:ns3="9f802a7d-eb81-46c1-8638-cdfe5eabc042" xmlns:ns4="4c7089a6-7e34-4da5-8d2b-dd7bb62097c5" targetNamespace="http://schemas.microsoft.com/office/2006/metadata/properties" ma:root="true" ma:fieldsID="554fb6ee81d1c48bff93f94601ce76dc" ns2:_="" ns3:_="" ns4:_="">
    <xsd:import namespace="5250cf27-1205-46d6-a64c-0695a7ac4353"/>
    <xsd:import namespace="9f802a7d-eb81-46c1-8638-cdfe5eabc042"/>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0cf27-1205-46d6-a64c-0695a7ac4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e0fcc58-4321-40d1-bfa8-7f7f62a02d8a}" ma:internalName="TaxCatchAll" ma:showField="CatchAllData" ma:web="9f802a7d-eb81-46c1-8638-cdfe5eabc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7089a6-7e34-4da5-8d2b-dd7bb62097c5" xsi:nil="true"/>
    <lcf76f155ced4ddcb4097134ff3c332f xmlns="5250cf27-1205-46d6-a64c-0695a7ac43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EA9B2D-C85B-4A21-AB57-AD7163BA838F}"/>
</file>

<file path=customXml/itemProps2.xml><?xml version="1.0" encoding="utf-8"?>
<ds:datastoreItem xmlns:ds="http://schemas.openxmlformats.org/officeDocument/2006/customXml" ds:itemID="{D051ABFC-8122-4E61-A3A1-E3FE0D821116}"/>
</file>

<file path=customXml/itemProps3.xml><?xml version="1.0" encoding="utf-8"?>
<ds:datastoreItem xmlns:ds="http://schemas.openxmlformats.org/officeDocument/2006/customXml" ds:itemID="{BC7F99A0-CDD0-4197-B9C1-BDFC50AF9CF9}"/>
</file>

<file path=docProps/app.xml><?xml version="1.0" encoding="utf-8"?>
<Properties xmlns="http://schemas.openxmlformats.org/officeDocument/2006/extended-properties" xmlns:vt="http://schemas.openxmlformats.org/officeDocument/2006/docPropsVTypes">
  <TotalTime>218</TotalTime>
  <Words>4244</Words>
  <Application>Microsoft Office PowerPoint</Application>
  <PresentationFormat>Widescreen</PresentationFormat>
  <Paragraphs>393</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Mental Wellbeing in Care Home settings</vt:lpstr>
      <vt:lpstr>Contents</vt:lpstr>
      <vt:lpstr>Purpose &amp; Background</vt:lpstr>
      <vt:lpstr>Purpose &amp; Background</vt:lpstr>
      <vt:lpstr>A recent survey of care home staff and residents reported that…</vt:lpstr>
      <vt:lpstr>A recent survey of care home staff and residents reported that…</vt:lpstr>
      <vt:lpstr>A recent survey identified that the following would be considered helpful for staff…</vt:lpstr>
      <vt:lpstr>Mental Wellbeing: How to Help</vt:lpstr>
      <vt:lpstr>North East &amp; North Cumbria ICS  Staff Resilience Hub  Helping our carers to keep on caring</vt:lpstr>
      <vt:lpstr>North East &amp; North Cumbria ICS  Staff Resilience Hub  </vt:lpstr>
      <vt:lpstr>PowerPoint Presentation</vt:lpstr>
      <vt:lpstr>Employers Role</vt:lpstr>
      <vt:lpstr>Example of practice</vt:lpstr>
      <vt:lpstr>Resources &amp; Support</vt:lpstr>
      <vt:lpstr>Training &amp; Development  Key Skills to look after yourself and others</vt:lpstr>
      <vt:lpstr>Training &amp; Development  Key Skills to look after yourself and others</vt:lpstr>
      <vt:lpstr>Training &amp; Development  Key Skills to look after yourself and others</vt:lpstr>
      <vt:lpstr>Training &amp; Development  Key Skills to look after yourself and others</vt:lpstr>
      <vt:lpstr>Training &amp; Development  Key Skills to look after yourself and others</vt:lpstr>
      <vt:lpstr>Training &amp; Development  Key Skills to look after yourself and others</vt:lpstr>
      <vt:lpstr>Additional Helplines &amp; Websites</vt:lpstr>
      <vt:lpstr>Additional Helplines &amp; Websites</vt:lpstr>
      <vt:lpstr>Health &amp; Social Care Support Useful links</vt:lpstr>
      <vt:lpstr>In addition…</vt:lpstr>
      <vt:lpstr>PowerPoint Presentation</vt:lpstr>
      <vt:lpstr>Key Messages: Promoting Good Mental Wellbeing</vt:lpstr>
      <vt:lpstr>Key Messages: Promoting Good Mental Wellbeing</vt:lpstr>
      <vt:lpstr>Care Home Managers What can you do to help your staff?</vt:lpstr>
      <vt:lpstr>Skilling up normal principles apply</vt:lpstr>
      <vt:lpstr>Skilling up normal principles apply</vt:lpstr>
      <vt:lpstr>Principled and value based good leadership</vt:lpstr>
      <vt:lpstr>Structured Operational Debriefing</vt:lpstr>
      <vt:lpstr> Moral Distress and Moral Injury</vt:lpstr>
      <vt:lpstr>Advice from those who have faced this pandemic</vt:lpstr>
      <vt:lpstr>Having the right physical resources in place supports psychological safety</vt:lpstr>
      <vt:lpstr>Staff need to look after their basic physical needs</vt:lpstr>
      <vt:lpstr>Stigma: Social Care Workers may face stigma</vt:lpstr>
      <vt:lpstr>Home, Work and Redeployment</vt:lpstr>
      <vt:lpstr>Look out for staff and supervisors  who may be struggling</vt:lpstr>
      <vt:lpstr>Care Home Staff What can you do to help yourself and others</vt:lpstr>
      <vt:lpstr>Look out for each other as a team. Take care of yourself.</vt:lpstr>
      <vt:lpstr>Look out for each other as a team. Take care of yourself.</vt:lpstr>
      <vt:lpstr>Ask others how they are</vt:lpstr>
      <vt:lpstr>Listen carefully first, speak second</vt:lpstr>
      <vt:lpstr>One antidote to stress is kindness</vt:lpstr>
      <vt:lpstr>This is a long haul, not a sprint Pace Yourself</vt:lpstr>
      <vt:lpstr>Make daily time to check in with each other Be proud of yourselves</vt:lpstr>
      <vt:lpstr>Everyone should have regular short periods of Rest and Recovery</vt:lpstr>
      <vt:lpstr>Have things to look forward to</vt:lpstr>
      <vt:lpstr>Look after yourself -You cannot look after others  if you neglect yourself</vt:lpstr>
      <vt:lpstr>Care Home Residents What can you do to look after yourselves?</vt:lpstr>
      <vt:lpstr>Explore ways to stay connected with family and friends</vt:lpstr>
      <vt:lpstr>Keep smiling and talking about how you are feeling</vt:lpstr>
      <vt:lpstr>It is OK to feel anxious and worried</vt:lpstr>
      <vt:lpstr>Be kind and patient with yourself and each other</vt:lpstr>
      <vt:lpstr>Avoid continuously watching the news</vt:lpstr>
      <vt:lpstr>Learn how to relax and be mindful  and take notice of your surroundings</vt:lpstr>
      <vt:lpstr>Sleep and eat regular healthy meals</vt:lpstr>
      <vt:lpstr>Keep yourself active and participate in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Wellbeing in Care Home settings</dc:title>
  <dc:creator>Jasmine Danby</dc:creator>
  <cp:lastModifiedBy>Julie</cp:lastModifiedBy>
  <cp:revision>31</cp:revision>
  <dcterms:created xsi:type="dcterms:W3CDTF">2021-01-22T14:05:12Z</dcterms:created>
  <dcterms:modified xsi:type="dcterms:W3CDTF">2021-02-19T09:50:24Z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0x010100B39E8B1DFCD4DD4A892D11BD3E900559</vt:lpwstr>
  </property>
  <property fmtid="{D5CDD505-2E9C-101B-9397-08002B2CF9AE}" pid="3" name="MediaServiceImageTags">
    <vt:lpwstr/>
  </property>
</Properties>
</file>